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3" r:id="rId3"/>
  </p:sldMasterIdLst>
  <p:notesMasterIdLst>
    <p:notesMasterId r:id="rId5"/>
  </p:notesMasterIdLst>
  <p:handoutMasterIdLst>
    <p:handoutMasterId r:id="rId12"/>
  </p:handoutMasterIdLst>
  <p:sldIdLst>
    <p:sldId id="3269" r:id="rId4"/>
    <p:sldId id="3289" r:id="rId6"/>
    <p:sldId id="3291" r:id="rId7"/>
    <p:sldId id="3298" r:id="rId8"/>
    <p:sldId id="3299" r:id="rId9"/>
    <p:sldId id="3295" r:id="rId10"/>
    <p:sldId id="3270" r:id="rId11"/>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7" userDrawn="1">
          <p15:clr>
            <a:srgbClr val="A4A3A4"/>
          </p15:clr>
        </p15:guide>
        <p15:guide id="2" pos="38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20"/>
    <a:srgbClr val="0000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9" autoAdjust="0"/>
    <p:restoredTop sz="93447" autoAdjust="0"/>
  </p:normalViewPr>
  <p:slideViewPr>
    <p:cSldViewPr snapToGrid="0" showGuides="1">
      <p:cViewPr varScale="1">
        <p:scale>
          <a:sx n="56" d="100"/>
          <a:sy n="56" d="100"/>
        </p:scale>
        <p:origin x="1272" y="44"/>
      </p:cViewPr>
      <p:guideLst>
        <p:guide orient="horz" pos="2187"/>
        <p:guide pos="3837"/>
      </p:guideLst>
    </p:cSldViewPr>
  </p:slideViewPr>
  <p:outlineViewPr>
    <p:cViewPr>
      <p:scale>
        <a:sx n="33" d="100"/>
        <a:sy n="33" d="100"/>
      </p:scale>
      <p:origin x="0" y="-10296"/>
    </p:cViewPr>
  </p:outlineViewPr>
  <p:notesTextViewPr>
    <p:cViewPr>
      <p:scale>
        <a:sx n="3" d="2"/>
        <a:sy n="3" d="2"/>
      </p:scale>
      <p:origin x="0" y="0"/>
    </p:cViewPr>
  </p:notesTextViewPr>
  <p:sorterViewPr>
    <p:cViewPr>
      <p:scale>
        <a:sx n="125" d="100"/>
        <a:sy n="125" d="100"/>
      </p:scale>
      <p:origin x="0" y="-1596"/>
    </p:cViewPr>
  </p:sorterViewPr>
  <p:notesViewPr>
    <p:cSldViewPr snapToGrid="0">
      <p:cViewPr varScale="1">
        <p:scale>
          <a:sx n="42" d="100"/>
          <a:sy n="42" d="100"/>
        </p:scale>
        <p:origin x="2820" y="4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F5B4FFF-FC18-4711-B329-0D2B0378E3C1}" type="doc">
      <dgm:prSet loTypeId="cycle" loCatId="cycle" qsTypeId="urn:microsoft.com/office/officeart/2005/8/quickstyle/simple1" qsCatId="simple" csTypeId="urn:microsoft.com/office/officeart/2005/8/colors/colorful3" csCatId="colorful" phldr="1"/>
      <dgm:spPr/>
      <dgm:t>
        <a:bodyPr/>
        <a:lstStyle/>
        <a:p>
          <a:endParaRPr lang="en-US"/>
        </a:p>
      </dgm:t>
    </dgm:pt>
    <dgm:pt modelId="{618EF20D-528A-4A21-B445-2C2D89CDC85E}">
      <dgm:prSet phldrT="[Text]" phldr="0" custT="1"/>
      <dgm:spPr/>
      <dgm:t>
        <a:bodyPr vert="horz" wrap="square"/>
        <a:p>
          <a:pPr>
            <a:lnSpc>
              <a:spcPct val="100000"/>
            </a:lnSpc>
            <a:spcBef>
              <a:spcPct val="0"/>
            </a:spcBef>
            <a:spcAft>
              <a:spcPct val="35000"/>
            </a:spcAft>
          </a:pPr>
          <a:r>
            <a:rPr lang="en-US" sz="2400" dirty="0"/>
            <a:t>CMI </a:t>
          </a:r>
          <a:r>
            <a:rPr lang="en-US" sz="2400" dirty="0"/>
            <a:t>PROSPECTS</a:t>
          </a:r>
          <a:r>
            <a:rPr lang="en-US" sz="2400" dirty="0"/>
            <a:t/>
          </a:r>
          <a:endParaRPr lang="en-US" sz="2400" dirty="0"/>
        </a:p>
      </dgm:t>
    </dgm:pt>
    <dgm:pt modelId="{509B1BBD-E411-4133-BACE-4DE2DC107E1F}" cxnId="{99A7DB99-EFF1-4669-9EBC-3BE27C2D12EC}" type="parTrans">
      <dgm:prSet/>
      <dgm:spPr/>
      <dgm:t>
        <a:bodyPr/>
        <a:lstStyle/>
        <a:p>
          <a:endParaRPr lang="en-US"/>
        </a:p>
      </dgm:t>
    </dgm:pt>
    <dgm:pt modelId="{7D9CD0AA-8169-4B68-94BC-D2A394A80737}" cxnId="{99A7DB99-EFF1-4669-9EBC-3BE27C2D12EC}" type="sibTrans">
      <dgm:prSet/>
      <dgm:spPr/>
      <dgm:t>
        <a:bodyPr/>
        <a:lstStyle/>
        <a:p>
          <a:endParaRPr lang="en-US"/>
        </a:p>
      </dgm:t>
    </dgm:pt>
    <dgm:pt modelId="{98C8CC3D-5941-4CBD-8D46-5A6FBD799DC9}">
      <dgm:prSet phldrT="[Text]" phldr="0" custT="1"/>
      <dgm:spPr/>
      <dgm:t>
        <a:bodyPr vert="horz" wrap="square"/>
        <a:p>
          <a:pPr>
            <a:lnSpc>
              <a:spcPct val="100000"/>
            </a:lnSpc>
            <a:spcBef>
              <a:spcPct val="0"/>
            </a:spcBef>
            <a:spcAft>
              <a:spcPct val="35000"/>
            </a:spcAft>
          </a:pPr>
          <a:r>
            <a:rPr lang="en-US" sz="2400" b="1">
              <a:solidFill>
                <a:schemeClr val="accent2"/>
              </a:solidFill>
            </a:rPr>
            <a:t>LAND</a:t>
          </a:r>
          <a:r>
            <a:rPr lang="en-US" sz="2400" b="1">
              <a:solidFill>
                <a:schemeClr val="accent2"/>
              </a:solidFill>
            </a:rPr>
            <a:t/>
          </a:r>
          <a:endParaRPr lang="en-US" sz="2400" b="1">
            <a:solidFill>
              <a:schemeClr val="accent2"/>
            </a:solidFill>
          </a:endParaRPr>
        </a:p>
      </dgm:t>
    </dgm:pt>
    <dgm:pt modelId="{095AB9C9-3A08-472A-8189-9A28AA9A7972}" cxnId="{BFDF9AFE-9C0A-41F2-8DFE-F2AEE84336D5}" type="parTrans">
      <dgm:prSet/>
      <dgm:spPr/>
      <dgm:t>
        <a:bodyPr/>
        <a:lstStyle/>
        <a:p>
          <a:endParaRPr lang="en-US" dirty="0"/>
        </a:p>
      </dgm:t>
    </dgm:pt>
    <dgm:pt modelId="{CDF0005F-BDA2-4DF3-AB16-4D9E10FD1227}" cxnId="{BFDF9AFE-9C0A-41F2-8DFE-F2AEE84336D5}" type="sibTrans">
      <dgm:prSet/>
      <dgm:spPr/>
      <dgm:t>
        <a:bodyPr/>
        <a:lstStyle/>
        <a:p>
          <a:endParaRPr lang="en-US"/>
        </a:p>
      </dgm:t>
    </dgm:pt>
    <dgm:pt modelId="{9C5C289B-DE3E-49BB-A226-6E64E0A059BC}">
      <dgm:prSet phldrT="[Text]" phldr="0" custT="1"/>
      <dgm:spPr/>
      <dgm:t>
        <a:bodyPr vert="horz" wrap="square"/>
        <a:p>
          <a:pPr>
            <a:lnSpc>
              <a:spcPct val="100000"/>
            </a:lnSpc>
            <a:spcBef>
              <a:spcPct val="0"/>
            </a:spcBef>
            <a:spcAft>
              <a:spcPct val="35000"/>
            </a:spcAft>
          </a:pPr>
          <a:r>
            <a:rPr lang="en-US" sz="2800" b="1">
              <a:solidFill>
                <a:schemeClr val="accent5"/>
              </a:solidFill>
            </a:rPr>
            <a:t>Quarrying / Porcelin</a:t>
          </a:r>
          <a:r>
            <a:rPr lang="en-US" sz="2800" b="1">
              <a:solidFill>
                <a:schemeClr val="accent5"/>
              </a:solidFill>
            </a:rPr>
            <a:t/>
          </a:r>
          <a:endParaRPr lang="en-US" sz="2800" b="1">
            <a:solidFill>
              <a:schemeClr val="accent5"/>
            </a:solidFill>
          </a:endParaRPr>
        </a:p>
      </dgm:t>
    </dgm:pt>
    <dgm:pt modelId="{D32996C2-0E26-46F7-AB14-754C9FDDBE9D}" cxnId="{FB494FE6-2DAD-455A-A89D-AEEE56B53A60}" type="parTrans">
      <dgm:prSet/>
      <dgm:spPr/>
      <dgm:t>
        <a:bodyPr/>
        <a:lstStyle/>
        <a:p>
          <a:endParaRPr lang="en-US" dirty="0"/>
        </a:p>
      </dgm:t>
    </dgm:pt>
    <dgm:pt modelId="{1D704565-7187-4FCE-BF38-6D539A3A934B}" cxnId="{FB494FE6-2DAD-455A-A89D-AEEE56B53A60}" type="sibTrans">
      <dgm:prSet/>
      <dgm:spPr/>
      <dgm:t>
        <a:bodyPr/>
        <a:lstStyle/>
        <a:p>
          <a:endParaRPr lang="en-US"/>
        </a:p>
      </dgm:t>
    </dgm:pt>
    <dgm:pt modelId="{6BEE098D-60E3-4537-AA9E-652F7E2389C5}">
      <dgm:prSet phldrT="[Text]" phldr="0" custT="1"/>
      <dgm:spPr/>
      <dgm:t>
        <a:bodyPr vert="horz" wrap="square"/>
        <a:p>
          <a:pPr>
            <a:lnSpc>
              <a:spcPct val="100000"/>
            </a:lnSpc>
            <a:spcBef>
              <a:spcPct val="0"/>
            </a:spcBef>
            <a:spcAft>
              <a:spcPct val="35000"/>
            </a:spcAft>
          </a:pPr>
          <a:r>
            <a:rPr lang="en-US" sz="2800" b="1">
              <a:solidFill>
                <a:srgbClr val="FFFF00"/>
              </a:solidFill>
            </a:rPr>
            <a:t>GOLD/Marble</a:t>
          </a:r>
          <a:r>
            <a:rPr lang="en-US" sz="2800" b="1">
              <a:solidFill>
                <a:srgbClr val="FFFF00"/>
              </a:solidFill>
            </a:rPr>
            <a:t/>
          </a:r>
          <a:endParaRPr lang="en-US" sz="2800" b="1">
            <a:solidFill>
              <a:srgbClr val="FFFF00"/>
            </a:solidFill>
          </a:endParaRPr>
        </a:p>
      </dgm:t>
    </dgm:pt>
    <dgm:pt modelId="{2B85ED34-524E-4450-BEF7-52A80482A12D}" cxnId="{E9A31FCE-7647-484A-9011-02232B450699}" type="parTrans">
      <dgm:prSet/>
      <dgm:spPr/>
      <dgm:t>
        <a:bodyPr/>
        <a:lstStyle/>
        <a:p>
          <a:endParaRPr lang="en-US" dirty="0"/>
        </a:p>
      </dgm:t>
    </dgm:pt>
    <dgm:pt modelId="{DCA39374-E114-4966-9E82-EDBAF5C6C7BB}" cxnId="{E9A31FCE-7647-484A-9011-02232B450699}" type="sibTrans">
      <dgm:prSet/>
      <dgm:spPr/>
      <dgm:t>
        <a:bodyPr/>
        <a:lstStyle/>
        <a:p>
          <a:endParaRPr lang="en-US"/>
        </a:p>
      </dgm:t>
    </dgm:pt>
    <dgm:pt modelId="{02B62F7D-3DA2-4118-B098-423E20D74320}">
      <dgm:prSet phldrT="[Text]" phldr="0" custT="1"/>
      <dgm:spPr/>
      <dgm:t>
        <a:bodyPr vert="horz" wrap="square"/>
        <a:p>
          <a:pPr>
            <a:lnSpc>
              <a:spcPct val="100000"/>
            </a:lnSpc>
            <a:spcBef>
              <a:spcPct val="0"/>
            </a:spcBef>
            <a:spcAft>
              <a:spcPct val="35000"/>
            </a:spcAft>
          </a:pPr>
          <a:r>
            <a:rPr lang="en-US" sz="2800" b="1">
              <a:solidFill>
                <a:schemeClr val="bg2"/>
              </a:solidFill>
            </a:rPr>
            <a:t>LITHIUM/Ceramics</a:t>
          </a:r>
          <a:r>
            <a:rPr lang="en-US" sz="2800" b="1">
              <a:solidFill>
                <a:schemeClr val="bg2"/>
              </a:solidFill>
            </a:rPr>
            <a:t/>
          </a:r>
          <a:endParaRPr lang="en-US" sz="2800" b="1">
            <a:solidFill>
              <a:schemeClr val="bg2"/>
            </a:solidFill>
          </a:endParaRPr>
        </a:p>
      </dgm:t>
    </dgm:pt>
    <dgm:pt modelId="{0F92CAB0-F462-43C2-B1C9-34C1DCEBF03D}" cxnId="{8B05F679-62FA-467F-AFD8-97D7B22D81DF}" type="parTrans">
      <dgm:prSet/>
      <dgm:spPr/>
      <dgm:t>
        <a:bodyPr/>
        <a:lstStyle/>
        <a:p>
          <a:endParaRPr lang="en-US" dirty="0"/>
        </a:p>
      </dgm:t>
    </dgm:pt>
    <dgm:pt modelId="{686346C4-1D19-42E2-99BA-216086F7569E}" cxnId="{8B05F679-62FA-467F-AFD8-97D7B22D81DF}" type="sibTrans">
      <dgm:prSet/>
      <dgm:spPr/>
      <dgm:t>
        <a:bodyPr/>
        <a:lstStyle/>
        <a:p>
          <a:endParaRPr lang="en-US"/>
        </a:p>
      </dgm:t>
    </dgm:pt>
    <dgm:pt modelId="{FA984BB8-1B90-4EF7-B7ED-EA282A34C48C}">
      <dgm:prSet phldrT="[Text]" phldr="0" custT="1"/>
      <dgm:spPr/>
      <dgm:t>
        <a:bodyPr vert="horz" wrap="square"/>
        <a:p>
          <a:pPr>
            <a:lnSpc>
              <a:spcPct val="100000"/>
            </a:lnSpc>
            <a:spcBef>
              <a:spcPct val="0"/>
            </a:spcBef>
            <a:spcAft>
              <a:spcPct val="35000"/>
            </a:spcAft>
          </a:pPr>
          <a:r>
            <a:rPr lang="en-US" sz="2400" b="1"/>
            <a:t>GRANITE &amp; </a:t>
          </a:r>
          <a:r>
            <a:rPr lang="en-US" sz="2400" b="1">
              <a:solidFill>
                <a:srgbClr val="004620"/>
              </a:solidFill>
            </a:rPr>
            <a:t>ORNYX</a:t>
          </a:r>
          <a:r>
            <a:rPr lang="en-US" sz="2800" b="1"/>
            <a:t> </a:t>
          </a:r>
          <a:r>
            <a:rPr lang="en-US" sz="2800" b="1"/>
            <a:t/>
          </a:r>
          <a:endParaRPr lang="en-US" sz="2800" b="1"/>
        </a:p>
      </dgm:t>
    </dgm:pt>
    <dgm:pt modelId="{AC7CE22A-0BC0-400E-8788-E7DD6CABC046}" cxnId="{449887A3-226F-4FBA-9715-513F18A2C1BF}" type="parTrans">
      <dgm:prSet/>
      <dgm:spPr/>
      <dgm:t>
        <a:bodyPr/>
        <a:lstStyle/>
        <a:p>
          <a:endParaRPr lang="en-US" dirty="0"/>
        </a:p>
      </dgm:t>
    </dgm:pt>
    <dgm:pt modelId="{B225CF00-3450-428F-9AAF-7C9D1D1AF926}" cxnId="{449887A3-226F-4FBA-9715-513F18A2C1BF}" type="sibTrans">
      <dgm:prSet/>
      <dgm:spPr/>
      <dgm:t>
        <a:bodyPr/>
        <a:lstStyle/>
        <a:p>
          <a:endParaRPr lang="en-US"/>
        </a:p>
      </dgm:t>
    </dgm:pt>
    <dgm:pt modelId="{18CA06C5-E44C-4FE0-B07B-445206975B8F}" type="pres">
      <dgm:prSet presAssocID="{4F5B4FFF-FC18-4711-B329-0D2B0378E3C1}" presName="cycle" presStyleCnt="0">
        <dgm:presLayoutVars>
          <dgm:chMax val="1"/>
          <dgm:dir/>
          <dgm:animLvl val="ctr"/>
          <dgm:resizeHandles val="exact"/>
        </dgm:presLayoutVars>
      </dgm:prSet>
      <dgm:spPr/>
    </dgm:pt>
    <dgm:pt modelId="{9A374A2E-040E-41D3-B256-65C34B9D8B7D}" type="pres">
      <dgm:prSet presAssocID="{618EF20D-528A-4A21-B445-2C2D89CDC85E}" presName="centerShape" presStyleLbl="node0" presStyleIdx="0" presStyleCnt="1"/>
      <dgm:spPr/>
    </dgm:pt>
    <dgm:pt modelId="{35DE4776-13F3-4FD4-ADAF-9BBA42EE5959}" type="pres">
      <dgm:prSet presAssocID="{095AB9C9-3A08-472A-8189-9A28AA9A7972}" presName="Name9" presStyleLbl="parChTrans1D2" presStyleIdx="0" presStyleCnt="5"/>
      <dgm:spPr/>
    </dgm:pt>
    <dgm:pt modelId="{C01E9802-5FC4-4FB3-A17C-8559EB5889CC}" type="pres">
      <dgm:prSet presAssocID="{095AB9C9-3A08-472A-8189-9A28AA9A7972}" presName="connTx" presStyleCnt="0"/>
      <dgm:spPr/>
    </dgm:pt>
    <dgm:pt modelId="{420B76BC-8BD1-4C69-B894-4CB828AC26AB}" type="pres">
      <dgm:prSet presAssocID="{98C8CC3D-5941-4CBD-8D46-5A6FBD799DC9}" presName="node" presStyleLbl="node1" presStyleIdx="0" presStyleCnt="5">
        <dgm:presLayoutVars>
          <dgm:bulletEnabled val="1"/>
        </dgm:presLayoutVars>
      </dgm:prSet>
      <dgm:spPr/>
    </dgm:pt>
    <dgm:pt modelId="{11B677B4-F443-4843-BCCB-13C28467E232}" type="pres">
      <dgm:prSet presAssocID="{D32996C2-0E26-46F7-AB14-754C9FDDBE9D}" presName="Name9" presStyleLbl="parChTrans1D2" presStyleIdx="1" presStyleCnt="5"/>
      <dgm:spPr/>
    </dgm:pt>
    <dgm:pt modelId="{66FCFDED-225B-47F7-A554-C3C2D1E53372}" type="pres">
      <dgm:prSet presAssocID="{D32996C2-0E26-46F7-AB14-754C9FDDBE9D}" presName="connTx" presStyleCnt="0"/>
      <dgm:spPr/>
    </dgm:pt>
    <dgm:pt modelId="{AFC439F7-4EED-4BE8-8708-39C4D05F679A}" type="pres">
      <dgm:prSet presAssocID="{9C5C289B-DE3E-49BB-A226-6E64E0A059BC}" presName="node" presStyleLbl="node1" presStyleIdx="1" presStyleCnt="5">
        <dgm:presLayoutVars>
          <dgm:bulletEnabled val="1"/>
        </dgm:presLayoutVars>
      </dgm:prSet>
      <dgm:spPr/>
    </dgm:pt>
    <dgm:pt modelId="{8F86B14E-647C-401F-868C-7A7D50E10ABC}" type="pres">
      <dgm:prSet presAssocID="{2B85ED34-524E-4450-BEF7-52A80482A12D}" presName="Name9" presStyleLbl="parChTrans1D2" presStyleIdx="2" presStyleCnt="5"/>
      <dgm:spPr/>
    </dgm:pt>
    <dgm:pt modelId="{BE41B901-F0C4-46CA-8FF4-2044318BA5B9}" type="pres">
      <dgm:prSet presAssocID="{2B85ED34-524E-4450-BEF7-52A80482A12D}" presName="connTx" presStyleCnt="0"/>
      <dgm:spPr/>
    </dgm:pt>
    <dgm:pt modelId="{98A24A8E-7E36-44C5-9F17-07550AD51FA1}" type="pres">
      <dgm:prSet presAssocID="{6BEE098D-60E3-4537-AA9E-652F7E2389C5}" presName="node" presStyleLbl="node1" presStyleIdx="2" presStyleCnt="5">
        <dgm:presLayoutVars>
          <dgm:bulletEnabled val="1"/>
        </dgm:presLayoutVars>
      </dgm:prSet>
      <dgm:spPr/>
    </dgm:pt>
    <dgm:pt modelId="{1CD9F8AA-6BB9-47C6-95FA-7EF3A6E02790}" type="pres">
      <dgm:prSet presAssocID="{0F92CAB0-F462-43C2-B1C9-34C1DCEBF03D}" presName="Name9" presStyleLbl="parChTrans1D2" presStyleIdx="3" presStyleCnt="5"/>
      <dgm:spPr/>
    </dgm:pt>
    <dgm:pt modelId="{3BA4CA4E-FBA4-4990-A675-E79C6070BFAC}" type="pres">
      <dgm:prSet presAssocID="{0F92CAB0-F462-43C2-B1C9-34C1DCEBF03D}" presName="connTx" presStyleCnt="0"/>
      <dgm:spPr/>
    </dgm:pt>
    <dgm:pt modelId="{EDFCDCA8-87EA-4630-BD6A-82656E5BDDA9}" type="pres">
      <dgm:prSet presAssocID="{02B62F7D-3DA2-4118-B098-423E20D74320}" presName="node" presStyleLbl="node1" presStyleIdx="3" presStyleCnt="5">
        <dgm:presLayoutVars>
          <dgm:bulletEnabled val="1"/>
        </dgm:presLayoutVars>
      </dgm:prSet>
      <dgm:spPr/>
    </dgm:pt>
    <dgm:pt modelId="{6EFAC8AA-0379-40E5-BA9E-ED8EEAB77EC2}" type="pres">
      <dgm:prSet presAssocID="{AC7CE22A-0BC0-400E-8788-E7DD6CABC046}" presName="Name9" presStyleLbl="parChTrans1D2" presStyleIdx="4" presStyleCnt="5"/>
      <dgm:spPr/>
    </dgm:pt>
    <dgm:pt modelId="{6C5D76E3-76BE-4C12-B7C0-7DB24416EA57}" type="pres">
      <dgm:prSet presAssocID="{AC7CE22A-0BC0-400E-8788-E7DD6CABC046}" presName="connTx" presStyleCnt="0"/>
      <dgm:spPr/>
    </dgm:pt>
    <dgm:pt modelId="{ACC37007-9053-4A4B-BBCF-416ABF20737C}" type="pres">
      <dgm:prSet presAssocID="{FA984BB8-1B90-4EF7-B7ED-EA282A34C48C}" presName="node" presStyleLbl="node1" presStyleIdx="4" presStyleCnt="5">
        <dgm:presLayoutVars>
          <dgm:bulletEnabled val="1"/>
        </dgm:presLayoutVars>
      </dgm:prSet>
      <dgm:spPr/>
    </dgm:pt>
  </dgm:ptLst>
  <dgm:cxnLst>
    <dgm:cxn modelId="{99A7DB99-EFF1-4669-9EBC-3BE27C2D12EC}" srcId="{4F5B4FFF-FC18-4711-B329-0D2B0378E3C1}" destId="{618EF20D-528A-4A21-B445-2C2D89CDC85E}" srcOrd="0" destOrd="0" parTransId="{509B1BBD-E411-4133-BACE-4DE2DC107E1F}" sibTransId="{7D9CD0AA-8169-4B68-94BC-D2A394A80737}"/>
    <dgm:cxn modelId="{BFDF9AFE-9C0A-41F2-8DFE-F2AEE84336D5}" srcId="{618EF20D-528A-4A21-B445-2C2D89CDC85E}" destId="{98C8CC3D-5941-4CBD-8D46-5A6FBD799DC9}" srcOrd="0" destOrd="0" parTransId="{095AB9C9-3A08-472A-8189-9A28AA9A7972}" sibTransId="{CDF0005F-BDA2-4DF3-AB16-4D9E10FD1227}"/>
    <dgm:cxn modelId="{FB494FE6-2DAD-455A-A89D-AEEE56B53A60}" srcId="{618EF20D-528A-4A21-B445-2C2D89CDC85E}" destId="{9C5C289B-DE3E-49BB-A226-6E64E0A059BC}" srcOrd="1" destOrd="0" parTransId="{D32996C2-0E26-46F7-AB14-754C9FDDBE9D}" sibTransId="{1D704565-7187-4FCE-BF38-6D539A3A934B}"/>
    <dgm:cxn modelId="{E9A31FCE-7647-484A-9011-02232B450699}" srcId="{618EF20D-528A-4A21-B445-2C2D89CDC85E}" destId="{6BEE098D-60E3-4537-AA9E-652F7E2389C5}" srcOrd="2" destOrd="0" parTransId="{2B85ED34-524E-4450-BEF7-52A80482A12D}" sibTransId="{DCA39374-E114-4966-9E82-EDBAF5C6C7BB}"/>
    <dgm:cxn modelId="{8B05F679-62FA-467F-AFD8-97D7B22D81DF}" srcId="{618EF20D-528A-4A21-B445-2C2D89CDC85E}" destId="{02B62F7D-3DA2-4118-B098-423E20D74320}" srcOrd="3" destOrd="0" parTransId="{0F92CAB0-F462-43C2-B1C9-34C1DCEBF03D}" sibTransId="{686346C4-1D19-42E2-99BA-216086F7569E}"/>
    <dgm:cxn modelId="{449887A3-226F-4FBA-9715-513F18A2C1BF}" srcId="{618EF20D-528A-4A21-B445-2C2D89CDC85E}" destId="{FA984BB8-1B90-4EF7-B7ED-EA282A34C48C}" srcOrd="4" destOrd="0" parTransId="{AC7CE22A-0BC0-400E-8788-E7DD6CABC046}" sibTransId="{B225CF00-3450-428F-9AAF-7C9D1D1AF926}"/>
    <dgm:cxn modelId="{F793A4F2-1384-4B28-ABF5-5E16C13B34CC}" type="presOf" srcId="{4F5B4FFF-FC18-4711-B329-0D2B0378E3C1}" destId="{18CA06C5-E44C-4FE0-B07B-445206975B8F}" srcOrd="0" destOrd="0" presId="urn:microsoft.com/office/officeart/2005/8/layout/radial1"/>
    <dgm:cxn modelId="{40525E33-B851-4803-9BF4-D3B3421FB29D}" type="presParOf" srcId="{18CA06C5-E44C-4FE0-B07B-445206975B8F}" destId="{9A374A2E-040E-41D3-B256-65C34B9D8B7D}" srcOrd="0" destOrd="0" presId="urn:microsoft.com/office/officeart/2005/8/layout/radial1"/>
    <dgm:cxn modelId="{146E7226-42D2-4DA1-AF7E-74BE39C7FF29}" type="presOf" srcId="{618EF20D-528A-4A21-B445-2C2D89CDC85E}" destId="{9A374A2E-040E-41D3-B256-65C34B9D8B7D}" srcOrd="0" destOrd="0" presId="urn:microsoft.com/office/officeart/2005/8/layout/radial1"/>
    <dgm:cxn modelId="{724FA9AE-055E-4A2E-A7B4-1F013CB06AA8}" type="presParOf" srcId="{18CA06C5-E44C-4FE0-B07B-445206975B8F}" destId="{35DE4776-13F3-4FD4-ADAF-9BBA42EE5959}" srcOrd="1" destOrd="0" presId="urn:microsoft.com/office/officeart/2005/8/layout/radial1"/>
    <dgm:cxn modelId="{A304EBAB-2128-4859-B8EF-31B5F75CD67A}" type="presOf" srcId="{095AB9C9-3A08-472A-8189-9A28AA9A7972}" destId="{35DE4776-13F3-4FD4-ADAF-9BBA42EE5959}" srcOrd="0" destOrd="0" presId="urn:microsoft.com/office/officeart/2005/8/layout/radial1"/>
    <dgm:cxn modelId="{F4697A89-B427-4763-A39F-B66271C53F70}" type="presParOf" srcId="{35DE4776-13F3-4FD4-ADAF-9BBA42EE5959}" destId="{C01E9802-5FC4-4FB3-A17C-8559EB5889CC}" srcOrd="0" destOrd="1" presId="urn:microsoft.com/office/officeart/2005/8/layout/radial1"/>
    <dgm:cxn modelId="{CAD7CEF3-CB00-4DFB-A46B-CCDD747DA42A}" type="presOf" srcId="{095AB9C9-3A08-472A-8189-9A28AA9A7972}" destId="{C01E9802-5FC4-4FB3-A17C-8559EB5889CC}" srcOrd="1" destOrd="0" presId="urn:microsoft.com/office/officeart/2005/8/layout/radial1"/>
    <dgm:cxn modelId="{6C3705D3-DEE3-4477-81BF-A01B2E81F1CE}" type="presParOf" srcId="{18CA06C5-E44C-4FE0-B07B-445206975B8F}" destId="{420B76BC-8BD1-4C69-B894-4CB828AC26AB}" srcOrd="2" destOrd="0" presId="urn:microsoft.com/office/officeart/2005/8/layout/radial1"/>
    <dgm:cxn modelId="{6BEAA11F-7AF7-455B-BB12-77B2B86EC214}" type="presOf" srcId="{98C8CC3D-5941-4CBD-8D46-5A6FBD799DC9}" destId="{420B76BC-8BD1-4C69-B894-4CB828AC26AB}" srcOrd="0" destOrd="0" presId="urn:microsoft.com/office/officeart/2005/8/layout/radial1"/>
    <dgm:cxn modelId="{8D4DC153-5749-46B0-A9A3-6F8A2053E6AC}" type="presParOf" srcId="{18CA06C5-E44C-4FE0-B07B-445206975B8F}" destId="{11B677B4-F443-4843-BCCB-13C28467E232}" srcOrd="3" destOrd="0" presId="urn:microsoft.com/office/officeart/2005/8/layout/radial1"/>
    <dgm:cxn modelId="{93C23EFA-5E31-4F2A-9A9F-83C34CCF22F8}" type="presOf" srcId="{D32996C2-0E26-46F7-AB14-754C9FDDBE9D}" destId="{11B677B4-F443-4843-BCCB-13C28467E232}" srcOrd="0" destOrd="0" presId="urn:microsoft.com/office/officeart/2005/8/layout/radial1"/>
    <dgm:cxn modelId="{7ED4C145-0345-4613-80C6-9D9553BF0D5C}" type="presParOf" srcId="{11B677B4-F443-4843-BCCB-13C28467E232}" destId="{66FCFDED-225B-47F7-A554-C3C2D1E53372}" srcOrd="0" destOrd="3" presId="urn:microsoft.com/office/officeart/2005/8/layout/radial1"/>
    <dgm:cxn modelId="{EF70E99F-FF03-4E7D-A1FC-B3829F888476}" type="presOf" srcId="{D32996C2-0E26-46F7-AB14-754C9FDDBE9D}" destId="{66FCFDED-225B-47F7-A554-C3C2D1E53372}" srcOrd="1" destOrd="0" presId="urn:microsoft.com/office/officeart/2005/8/layout/radial1"/>
    <dgm:cxn modelId="{75296058-C486-4240-9EEF-0F590A094FC8}" type="presParOf" srcId="{18CA06C5-E44C-4FE0-B07B-445206975B8F}" destId="{AFC439F7-4EED-4BE8-8708-39C4D05F679A}" srcOrd="4" destOrd="0" presId="urn:microsoft.com/office/officeart/2005/8/layout/radial1"/>
    <dgm:cxn modelId="{94C8DAF1-77DD-43D5-BAB4-AECA96BDA38C}" type="presOf" srcId="{9C5C289B-DE3E-49BB-A226-6E64E0A059BC}" destId="{AFC439F7-4EED-4BE8-8708-39C4D05F679A}" srcOrd="0" destOrd="0" presId="urn:microsoft.com/office/officeart/2005/8/layout/radial1"/>
    <dgm:cxn modelId="{4DA75941-B43C-4163-8C39-32520C30B179}" type="presParOf" srcId="{18CA06C5-E44C-4FE0-B07B-445206975B8F}" destId="{8F86B14E-647C-401F-868C-7A7D50E10ABC}" srcOrd="5" destOrd="0" presId="urn:microsoft.com/office/officeart/2005/8/layout/radial1"/>
    <dgm:cxn modelId="{9F599A75-C6FA-4426-A4C0-4C46E9868806}" type="presOf" srcId="{2B85ED34-524E-4450-BEF7-52A80482A12D}" destId="{8F86B14E-647C-401F-868C-7A7D50E10ABC}" srcOrd="0" destOrd="0" presId="urn:microsoft.com/office/officeart/2005/8/layout/radial1"/>
    <dgm:cxn modelId="{506CF76C-DBE7-4D3B-A54B-79DC383C2A97}" type="presParOf" srcId="{8F86B14E-647C-401F-868C-7A7D50E10ABC}" destId="{BE41B901-F0C4-46CA-8FF4-2044318BA5B9}" srcOrd="0" destOrd="5" presId="urn:microsoft.com/office/officeart/2005/8/layout/radial1"/>
    <dgm:cxn modelId="{27B20A9D-3CFC-4C30-BA82-FC586D807540}" type="presOf" srcId="{2B85ED34-524E-4450-BEF7-52A80482A12D}" destId="{BE41B901-F0C4-46CA-8FF4-2044318BA5B9}" srcOrd="1" destOrd="0" presId="urn:microsoft.com/office/officeart/2005/8/layout/radial1"/>
    <dgm:cxn modelId="{5992E65E-587B-4AC6-B3F9-165D85970AF9}" type="presParOf" srcId="{18CA06C5-E44C-4FE0-B07B-445206975B8F}" destId="{98A24A8E-7E36-44C5-9F17-07550AD51FA1}" srcOrd="6" destOrd="0" presId="urn:microsoft.com/office/officeart/2005/8/layout/radial1"/>
    <dgm:cxn modelId="{DC36B5FD-2B6D-462E-98C5-5FB6EF0EB67B}" type="presOf" srcId="{6BEE098D-60E3-4537-AA9E-652F7E2389C5}" destId="{98A24A8E-7E36-44C5-9F17-07550AD51FA1}" srcOrd="0" destOrd="0" presId="urn:microsoft.com/office/officeart/2005/8/layout/radial1"/>
    <dgm:cxn modelId="{63EC6EB9-C0A0-4DE7-85FD-9298B624FBFA}" type="presParOf" srcId="{18CA06C5-E44C-4FE0-B07B-445206975B8F}" destId="{1CD9F8AA-6BB9-47C6-95FA-7EF3A6E02790}" srcOrd="7" destOrd="0" presId="urn:microsoft.com/office/officeart/2005/8/layout/radial1"/>
    <dgm:cxn modelId="{F18A4AE8-71F3-4718-8CC6-1D0DD23AC34D}" type="presOf" srcId="{0F92CAB0-F462-43C2-B1C9-34C1DCEBF03D}" destId="{1CD9F8AA-6BB9-47C6-95FA-7EF3A6E02790}" srcOrd="0" destOrd="0" presId="urn:microsoft.com/office/officeart/2005/8/layout/radial1"/>
    <dgm:cxn modelId="{0A54D262-4D64-4EDE-8C60-C14C774AB99E}" type="presParOf" srcId="{1CD9F8AA-6BB9-47C6-95FA-7EF3A6E02790}" destId="{3BA4CA4E-FBA4-4990-A675-E79C6070BFAC}" srcOrd="0" destOrd="7" presId="urn:microsoft.com/office/officeart/2005/8/layout/radial1"/>
    <dgm:cxn modelId="{5E679EE9-5835-408C-878F-337BD0C0183E}" type="presOf" srcId="{0F92CAB0-F462-43C2-B1C9-34C1DCEBF03D}" destId="{3BA4CA4E-FBA4-4990-A675-E79C6070BFAC}" srcOrd="1" destOrd="0" presId="urn:microsoft.com/office/officeart/2005/8/layout/radial1"/>
    <dgm:cxn modelId="{05048166-C28E-4265-962B-C157E0EDD5C9}" type="presParOf" srcId="{18CA06C5-E44C-4FE0-B07B-445206975B8F}" destId="{EDFCDCA8-87EA-4630-BD6A-82656E5BDDA9}" srcOrd="8" destOrd="0" presId="urn:microsoft.com/office/officeart/2005/8/layout/radial1"/>
    <dgm:cxn modelId="{16885BFF-1F33-453A-8CF0-2FE2D84DAE1F}" type="presOf" srcId="{02B62F7D-3DA2-4118-B098-423E20D74320}" destId="{EDFCDCA8-87EA-4630-BD6A-82656E5BDDA9}" srcOrd="0" destOrd="0" presId="urn:microsoft.com/office/officeart/2005/8/layout/radial1"/>
    <dgm:cxn modelId="{FECFDDF2-BA96-4843-8190-F357326DE734}" type="presParOf" srcId="{18CA06C5-E44C-4FE0-B07B-445206975B8F}" destId="{6EFAC8AA-0379-40E5-BA9E-ED8EEAB77EC2}" srcOrd="9" destOrd="0" presId="urn:microsoft.com/office/officeart/2005/8/layout/radial1"/>
    <dgm:cxn modelId="{12085CAF-0BC3-4C9D-B7DD-96F181B3E8CF}" type="presOf" srcId="{AC7CE22A-0BC0-400E-8788-E7DD6CABC046}" destId="{6EFAC8AA-0379-40E5-BA9E-ED8EEAB77EC2}" srcOrd="0" destOrd="0" presId="urn:microsoft.com/office/officeart/2005/8/layout/radial1"/>
    <dgm:cxn modelId="{5ED7CFB8-0086-4162-94CB-FB084D4DBC80}" type="presParOf" srcId="{6EFAC8AA-0379-40E5-BA9E-ED8EEAB77EC2}" destId="{6C5D76E3-76BE-4C12-B7C0-7DB24416EA57}" srcOrd="0" destOrd="9" presId="urn:microsoft.com/office/officeart/2005/8/layout/radial1"/>
    <dgm:cxn modelId="{5B8A95D6-BDEB-4947-9B18-9166A67458EE}" type="presOf" srcId="{AC7CE22A-0BC0-400E-8788-E7DD6CABC046}" destId="{6C5D76E3-76BE-4C12-B7C0-7DB24416EA57}" srcOrd="1" destOrd="0" presId="urn:microsoft.com/office/officeart/2005/8/layout/radial1"/>
    <dgm:cxn modelId="{C361431C-55DC-4C1B-B09E-2C0DDCA6DA35}" type="presParOf" srcId="{18CA06C5-E44C-4FE0-B07B-445206975B8F}" destId="{ACC37007-9053-4A4B-BBCF-416ABF20737C}" srcOrd="10" destOrd="0" presId="urn:microsoft.com/office/officeart/2005/8/layout/radial1"/>
    <dgm:cxn modelId="{04012193-DB8D-4191-88CC-A134C0DAAB76}" type="presOf" srcId="{FA984BB8-1B90-4EF7-B7ED-EA282A34C48C}" destId="{ACC37007-9053-4A4B-BBCF-416ABF20737C}" srcOrd="0"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050905" cy="5432425"/>
        <a:chOff x="0" y="0"/>
        <a:chExt cx="11050905" cy="5432425"/>
      </a:xfrm>
    </dsp:grpSpPr>
    <dsp:sp modelId="{9A374A2E-040E-41D3-B256-65C34B9D8B7D}">
      <dsp:nvSpPr>
        <dsp:cNvPr id="3" name="Oval 2"/>
        <dsp:cNvSpPr/>
      </dsp:nvSpPr>
      <dsp:spPr bwMode="white">
        <a:xfrm>
          <a:off x="4715059" y="2107022"/>
          <a:ext cx="1620786" cy="1620786"/>
        </a:xfrm>
        <a:prstGeom prst="ellipse">
          <a:avLst/>
        </a:prstGeom>
      </dsp:spPr>
      <dsp:style>
        <a:lnRef idx="2">
          <a:schemeClr val="lt1"/>
        </a:lnRef>
        <a:fillRef idx="1">
          <a:schemeClr val="accent2"/>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a:t>CMI </a:t>
          </a:r>
          <a:r>
            <a:rPr lang="en-US" sz="2400" dirty="0"/>
            <a:t>PROSPECTS</a:t>
          </a:r>
          <a:endParaRPr lang="en-US" sz="2400" dirty="0"/>
        </a:p>
      </dsp:txBody>
      <dsp:txXfrm>
        <a:off x="4715059" y="2107022"/>
        <a:ext cx="1620786" cy="1620786"/>
      </dsp:txXfrm>
    </dsp:sp>
    <dsp:sp modelId="{35DE4776-13F3-4FD4-ADAF-9BBA42EE5959}">
      <dsp:nvSpPr>
        <dsp:cNvPr id="4" name="Freeform 3"/>
        <dsp:cNvSpPr/>
      </dsp:nvSpPr>
      <dsp:spPr bwMode="white">
        <a:xfrm>
          <a:off x="5282335" y="1850704"/>
          <a:ext cx="486236" cy="26400"/>
        </a:xfrm>
        <a:custGeom>
          <a:avLst/>
          <a:gdLst/>
          <a:ahLst/>
          <a:cxnLst/>
          <a:pathLst>
            <a:path w="766" h="42">
              <a:moveTo>
                <a:pt x="383" y="404"/>
              </a:moveTo>
              <a:lnTo>
                <a:pt x="383" y="-362"/>
              </a:lnTo>
            </a:path>
          </a:pathLst>
        </a:custGeom>
      </dsp:spPr>
      <dsp:style>
        <a:lnRef idx="2">
          <a:schemeClr val="accent4"/>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dirty="0"/>
        </a:p>
      </dsp:txBody>
      <dsp:txXfrm>
        <a:off x="5282335" y="1850704"/>
        <a:ext cx="486236" cy="26400"/>
      </dsp:txXfrm>
    </dsp:sp>
    <dsp:sp modelId="{420B76BC-8BD1-4C69-B894-4CB828AC26AB}">
      <dsp:nvSpPr>
        <dsp:cNvPr id="5" name="Oval 4"/>
        <dsp:cNvSpPr/>
      </dsp:nvSpPr>
      <dsp:spPr bwMode="white">
        <a:xfrm>
          <a:off x="4715059" y="0"/>
          <a:ext cx="1620786" cy="1620786"/>
        </a:xfrm>
        <a:prstGeom prst="ellipse">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a:solidFill>
                <a:schemeClr val="accent2"/>
              </a:solidFill>
            </a:rPr>
            <a:t>LAND</a:t>
          </a:r>
          <a:endParaRPr lang="en-US" sz="2400" b="1">
            <a:solidFill>
              <a:schemeClr val="accent2"/>
            </a:solidFill>
          </a:endParaRPr>
        </a:p>
      </dsp:txBody>
      <dsp:txXfrm>
        <a:off x="4715059" y="0"/>
        <a:ext cx="1620786" cy="1620786"/>
      </dsp:txXfrm>
    </dsp:sp>
    <dsp:sp modelId="{11B677B4-F443-4843-BCCB-13C28467E232}">
      <dsp:nvSpPr>
        <dsp:cNvPr id="6" name="Freeform 5"/>
        <dsp:cNvSpPr/>
      </dsp:nvSpPr>
      <dsp:spPr bwMode="white">
        <a:xfrm>
          <a:off x="6284283" y="2578662"/>
          <a:ext cx="486236" cy="26400"/>
        </a:xfrm>
        <a:custGeom>
          <a:avLst/>
          <a:gdLst/>
          <a:ahLst/>
          <a:cxnLst/>
          <a:pathLst>
            <a:path w="766" h="42">
              <a:moveTo>
                <a:pt x="19" y="139"/>
              </a:moveTo>
              <a:lnTo>
                <a:pt x="747" y="-98"/>
              </a:lnTo>
            </a:path>
          </a:pathLst>
        </a:custGeom>
      </dsp:spPr>
      <dsp:style>
        <a:lnRef idx="2">
          <a:schemeClr val="accent4"/>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dirty="0"/>
        </a:p>
      </dsp:txBody>
      <dsp:txXfrm>
        <a:off x="6284283" y="2578662"/>
        <a:ext cx="486236" cy="26400"/>
      </dsp:txXfrm>
    </dsp:sp>
    <dsp:sp modelId="{AFC439F7-4EED-4BE8-8708-39C4D05F679A}">
      <dsp:nvSpPr>
        <dsp:cNvPr id="7" name="Oval 6"/>
        <dsp:cNvSpPr/>
      </dsp:nvSpPr>
      <dsp:spPr bwMode="white">
        <a:xfrm>
          <a:off x="6718956" y="1455916"/>
          <a:ext cx="1620786" cy="1620786"/>
        </a:xfrm>
        <a:prstGeom prst="ellipse">
          <a:avLst/>
        </a:prstGeom>
      </dsp:spPr>
      <dsp:style>
        <a:lnRef idx="2">
          <a:schemeClr val="lt1"/>
        </a:lnRef>
        <a:fillRef idx="1">
          <a:schemeClr val="accent3">
            <a:hueOff val="-360000"/>
            <a:satOff val="294"/>
            <a:lumOff val="-195"/>
            <a:alpha val="100000"/>
          </a:schemeClr>
        </a:fillRef>
        <a:effectRef idx="0">
          <a:scrgbClr r="0" g="0" b="0"/>
        </a:effectRef>
        <a:fontRef idx="minor">
          <a:schemeClr val="lt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a:solidFill>
                <a:schemeClr val="accent5"/>
              </a:solidFill>
            </a:rPr>
            <a:t>Quarrying / Porcelin</a:t>
          </a:r>
          <a:endParaRPr lang="en-US" sz="2800" b="1">
            <a:solidFill>
              <a:schemeClr val="accent5"/>
            </a:solidFill>
          </a:endParaRPr>
        </a:p>
      </dsp:txBody>
      <dsp:txXfrm>
        <a:off x="6718956" y="1455916"/>
        <a:ext cx="1620786" cy="1620786"/>
      </dsp:txXfrm>
    </dsp:sp>
    <dsp:sp modelId="{8F86B14E-647C-401F-868C-7A7D50E10ABC}">
      <dsp:nvSpPr>
        <dsp:cNvPr id="8" name="Freeform 7"/>
        <dsp:cNvSpPr/>
      </dsp:nvSpPr>
      <dsp:spPr bwMode="white">
        <a:xfrm>
          <a:off x="5901573" y="3756524"/>
          <a:ext cx="486236" cy="26400"/>
        </a:xfrm>
        <a:custGeom>
          <a:avLst/>
          <a:gdLst/>
          <a:ahLst/>
          <a:cxnLst/>
          <a:pathLst>
            <a:path w="766" h="42">
              <a:moveTo>
                <a:pt x="158" y="-289"/>
              </a:moveTo>
              <a:lnTo>
                <a:pt x="608" y="331"/>
              </a:lnTo>
            </a:path>
          </a:pathLst>
        </a:custGeom>
      </dsp:spPr>
      <dsp:style>
        <a:lnRef idx="2">
          <a:schemeClr val="accent4"/>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dirty="0"/>
        </a:p>
      </dsp:txBody>
      <dsp:txXfrm>
        <a:off x="5901573" y="3756524"/>
        <a:ext cx="486236" cy="26400"/>
      </dsp:txXfrm>
    </dsp:sp>
    <dsp:sp modelId="{98A24A8E-7E36-44C5-9F17-07550AD51FA1}">
      <dsp:nvSpPr>
        <dsp:cNvPr id="9" name="Oval 8"/>
        <dsp:cNvSpPr/>
      </dsp:nvSpPr>
      <dsp:spPr bwMode="white">
        <a:xfrm>
          <a:off x="5953536" y="3811639"/>
          <a:ext cx="1620786" cy="1620786"/>
        </a:xfrm>
        <a:prstGeom prst="ellipse">
          <a:avLst/>
        </a:prstGeom>
      </dsp:spPr>
      <dsp:style>
        <a:lnRef idx="2">
          <a:schemeClr val="lt1"/>
        </a:lnRef>
        <a:fillRef idx="1">
          <a:schemeClr val="accent3">
            <a:hueOff val="-720000"/>
            <a:satOff val="588"/>
            <a:lumOff val="-391"/>
            <a:alpha val="100000"/>
          </a:schemeClr>
        </a:fillRef>
        <a:effectRef idx="0">
          <a:scrgbClr r="0" g="0" b="0"/>
        </a:effectRef>
        <a:fontRef idx="minor">
          <a:schemeClr val="lt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a:solidFill>
                <a:srgbClr val="FFFF00"/>
              </a:solidFill>
            </a:rPr>
            <a:t>GOLD/Marble</a:t>
          </a:r>
          <a:endParaRPr lang="en-US" sz="2800" b="1">
            <a:solidFill>
              <a:srgbClr val="FFFF00"/>
            </a:solidFill>
          </a:endParaRPr>
        </a:p>
      </dsp:txBody>
      <dsp:txXfrm>
        <a:off x="5953536" y="3811639"/>
        <a:ext cx="1620786" cy="1620786"/>
      </dsp:txXfrm>
    </dsp:sp>
    <dsp:sp modelId="{1CD9F8AA-6BB9-47C6-95FA-7EF3A6E02790}">
      <dsp:nvSpPr>
        <dsp:cNvPr id="10" name="Freeform 9"/>
        <dsp:cNvSpPr/>
      </dsp:nvSpPr>
      <dsp:spPr bwMode="white">
        <a:xfrm>
          <a:off x="4663096" y="3756524"/>
          <a:ext cx="486236" cy="26400"/>
        </a:xfrm>
        <a:custGeom>
          <a:avLst/>
          <a:gdLst/>
          <a:ahLst/>
          <a:cxnLst/>
          <a:pathLst>
            <a:path w="766" h="42">
              <a:moveTo>
                <a:pt x="608" y="-289"/>
              </a:moveTo>
              <a:lnTo>
                <a:pt x="158" y="331"/>
              </a:lnTo>
            </a:path>
          </a:pathLst>
        </a:custGeom>
      </dsp:spPr>
      <dsp:style>
        <a:lnRef idx="2">
          <a:schemeClr val="accent4"/>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dirty="0"/>
        </a:p>
      </dsp:txBody>
      <dsp:txXfrm>
        <a:off x="4663096" y="3756524"/>
        <a:ext cx="486236" cy="26400"/>
      </dsp:txXfrm>
    </dsp:sp>
    <dsp:sp modelId="{EDFCDCA8-87EA-4630-BD6A-82656E5BDDA9}">
      <dsp:nvSpPr>
        <dsp:cNvPr id="11" name="Oval 10"/>
        <dsp:cNvSpPr/>
      </dsp:nvSpPr>
      <dsp:spPr bwMode="white">
        <a:xfrm>
          <a:off x="3476583" y="3811639"/>
          <a:ext cx="1620786" cy="1620786"/>
        </a:xfrm>
        <a:prstGeom prst="ellipse">
          <a:avLst/>
        </a:prstGeom>
      </dsp:spPr>
      <dsp:style>
        <a:lnRef idx="2">
          <a:schemeClr val="lt1"/>
        </a:lnRef>
        <a:fillRef idx="1">
          <a:schemeClr val="accent3">
            <a:hueOff val="-1080000"/>
            <a:satOff val="882"/>
            <a:lumOff val="-587"/>
            <a:alpha val="100000"/>
          </a:schemeClr>
        </a:fillRef>
        <a:effectRef idx="0">
          <a:scrgbClr r="0" g="0" b="0"/>
        </a:effectRef>
        <a:fontRef idx="minor">
          <a:schemeClr val="lt1"/>
        </a:fontRef>
      </dsp:style>
      <dsp:txBody>
        <a:bodyPr vert="horz" wrap="square"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800" b="1">
              <a:solidFill>
                <a:schemeClr val="bg2"/>
              </a:solidFill>
            </a:rPr>
            <a:t>LITHIUM/Ceramics</a:t>
          </a:r>
          <a:endParaRPr lang="en-US" sz="2800" b="1">
            <a:solidFill>
              <a:schemeClr val="bg2"/>
            </a:solidFill>
          </a:endParaRPr>
        </a:p>
      </dsp:txBody>
      <dsp:txXfrm>
        <a:off x="3476583" y="3811639"/>
        <a:ext cx="1620786" cy="1620786"/>
      </dsp:txXfrm>
    </dsp:sp>
    <dsp:sp modelId="{6EFAC8AA-0379-40E5-BA9E-ED8EEAB77EC2}">
      <dsp:nvSpPr>
        <dsp:cNvPr id="12" name="Freeform 11"/>
        <dsp:cNvSpPr/>
      </dsp:nvSpPr>
      <dsp:spPr bwMode="white">
        <a:xfrm>
          <a:off x="4280386" y="2578662"/>
          <a:ext cx="486236" cy="26400"/>
        </a:xfrm>
        <a:custGeom>
          <a:avLst/>
          <a:gdLst/>
          <a:ahLst/>
          <a:cxnLst/>
          <a:pathLst>
            <a:path w="766" h="42">
              <a:moveTo>
                <a:pt x="747" y="139"/>
              </a:moveTo>
              <a:lnTo>
                <a:pt x="19" y="-98"/>
              </a:lnTo>
            </a:path>
          </a:pathLst>
        </a:custGeom>
      </dsp:spPr>
      <dsp:style>
        <a:lnRef idx="2">
          <a:schemeClr val="accent4"/>
        </a:lnRef>
        <a:fillRef idx="0">
          <a:schemeClr val="accent2">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en-US" dirty="0"/>
        </a:p>
      </dsp:txBody>
      <dsp:txXfrm>
        <a:off x="4280386" y="2578662"/>
        <a:ext cx="486236" cy="26400"/>
      </dsp:txXfrm>
    </dsp:sp>
    <dsp:sp modelId="{ACC37007-9053-4A4B-BBCF-416ABF20737C}">
      <dsp:nvSpPr>
        <dsp:cNvPr id="13" name="Oval 12"/>
        <dsp:cNvSpPr/>
      </dsp:nvSpPr>
      <dsp:spPr bwMode="white">
        <a:xfrm>
          <a:off x="2711162" y="1455916"/>
          <a:ext cx="1620786" cy="1620786"/>
        </a:xfrm>
        <a:prstGeom prst="ellipse">
          <a:avLst/>
        </a:prstGeom>
      </dsp:spPr>
      <dsp:style>
        <a:lnRef idx="2">
          <a:schemeClr val="lt1"/>
        </a:lnRef>
        <a:fillRef idx="1">
          <a:schemeClr val="accent3">
            <a:hueOff val="-1440000"/>
            <a:satOff val="1176"/>
            <a:lumOff val="-783"/>
            <a:alpha val="100000"/>
          </a:schemeClr>
        </a:fillRef>
        <a:effectRef idx="0">
          <a:scrgbClr r="0" g="0" b="0"/>
        </a:effectRef>
        <a:fontRef idx="minor">
          <a:schemeClr val="lt1"/>
        </a:fontRef>
      </dsp:style>
      <dsp:txBody>
        <a:bodyPr vert="horz" wrap="square"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b="1"/>
            <a:t>GRANITE &amp; </a:t>
          </a:r>
          <a:r>
            <a:rPr lang="en-US" sz="2400" b="1">
              <a:solidFill>
                <a:srgbClr val="004620"/>
              </a:solidFill>
            </a:rPr>
            <a:t>ORNYX</a:t>
          </a:r>
          <a:r>
            <a:rPr lang="en-US" sz="2800" b="1"/>
            <a:t> </a:t>
          </a:r>
          <a:endParaRPr lang="en-US" sz="2800" b="1"/>
        </a:p>
      </dsp:txBody>
      <dsp:txXfrm>
        <a:off x="2711162" y="1455916"/>
        <a:ext cx="1620786" cy="162078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1"/>
            <a:ext cx="2971800" cy="499091"/>
          </a:xfrm>
          <a:prstGeom prst="rect">
            <a:avLst/>
          </a:prstGeom>
        </p:spPr>
        <p:txBody>
          <a:bodyPr vert="horz" lIns="91440" tIns="45720" rIns="91440" bIns="45720" rtlCol="0"/>
          <a:lstStyle>
            <a:lvl1pPr algn="r">
              <a:defRPr sz="1200"/>
            </a:lvl1pPr>
          </a:lstStyle>
          <a:p>
            <a:fld id="{20278E7D-7750-45F4-8130-792DA0A10DFA}" type="datetimeFigureOut">
              <a:rPr lang="en-GB" smtClean="0"/>
            </a:fld>
            <a:endParaRPr lang="en-GB" dirty="0"/>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GB" dirty="0"/>
          </a:p>
        </p:txBody>
      </p:sp>
      <p:sp>
        <p:nvSpPr>
          <p:cNvPr id="6" name="Slide Number Placeholder 5"/>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E34AFA28-5B8C-4E63-8BEE-F90A5B15B814}" type="slidenum">
              <a:rPr lang="en-US" smtClean="0"/>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99091"/>
          </a:xfrm>
          <a:prstGeom prst="rect">
            <a:avLst/>
          </a:prstGeom>
        </p:spPr>
        <p:txBody>
          <a:bodyPr vert="horz" lIns="91440" tIns="45720" rIns="91440" bIns="45720" rtlCol="0"/>
          <a:lstStyle>
            <a:lvl1pPr algn="r">
              <a:defRPr sz="1200"/>
            </a:lvl1pPr>
          </a:lstStyle>
          <a:p>
            <a:fld id="{27F0B533-E0C2-4CFA-BFBA-25D6F8416E3E}" type="datetimeFigureOut">
              <a:rPr lang="en-US" smtClean="0"/>
            </a:fld>
            <a:endParaRPr lang="en-US"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87125"/>
            <a:ext cx="5486400" cy="3916740"/>
          </a:xfrm>
          <a:prstGeom prst="rect">
            <a:avLst/>
          </a:prstGeom>
        </p:spPr>
        <p:txBody>
          <a:bodyPr vert="horz" lIns="91440" tIns="45720" rIns="91440" bIns="45720" rtlCol="0"/>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6336FBFE-0789-4851-82A9-F9307890F70E}" type="slidenum">
              <a:rPr lang="en-US" smtClean="0"/>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dirty="0"/>
          </a:p>
        </p:txBody>
      </p:sp>
      <p:sp>
        <p:nvSpPr>
          <p:cNvPr id="4" name="Slide Number Placeholder 3"/>
          <p:cNvSpPr>
            <a:spLocks noGrp="1"/>
          </p:cNvSpPr>
          <p:nvPr>
            <p:ph type="sldNum" sz="quarter" idx="5"/>
          </p:nvPr>
        </p:nvSpPr>
        <p:spPr/>
        <p:txBody>
          <a:bodyPr/>
          <a:lstStyle/>
          <a:p>
            <a:fld id="{6336FBFE-0789-4851-82A9-F9307890F70E}"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Slide Number Placeholder 3"/>
          <p:cNvSpPr>
            <a:spLocks noGrp="1"/>
          </p:cNvSpPr>
          <p:nvPr>
            <p:ph type="sldNum" sz="quarter" idx="5"/>
          </p:nvPr>
        </p:nvSpPr>
        <p:spPr/>
        <p:txBody>
          <a:bodyPr/>
          <a:p>
            <a:fld id="{6336FBFE-0789-4851-82A9-F9307890F70E}"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FBFE-0789-4851-82A9-F9307890F70E}"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FBFE-0789-4851-82A9-F9307890F70E}"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F0BF9D07-5809-409A-A720-E8E7CEC8757D}"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8F296140-EBA9-4742-AE52-61E923F83760}"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66AF3B-BFAF-4348-B416-20CD21F86C36}" type="datetime5">
              <a:rPr lang="en-US" smtClean="0"/>
            </a:fld>
            <a:endParaRPr lang="en-US" dirty="0"/>
          </a:p>
        </p:txBody>
      </p:sp>
      <p:sp>
        <p:nvSpPr>
          <p:cNvPr id="4" name="Footer Placeholder 3"/>
          <p:cNvSpPr>
            <a:spLocks noGrp="1"/>
          </p:cNvSpPr>
          <p:nvPr>
            <p:ph type="ftr" sz="quarter" idx="11"/>
          </p:nvPr>
        </p:nvSpPr>
        <p:spPr/>
        <p:txBody>
          <a:bodyPr/>
          <a:lstStyle/>
          <a:p>
            <a:r>
              <a:rPr lang="en-US" dirty="0"/>
              <a:t>Dr. K. A-Benefo (0244487648)</a:t>
            </a:r>
            <a:endParaRPr lang="en-US" dirty="0"/>
          </a:p>
        </p:txBody>
      </p:sp>
      <p:sp>
        <p:nvSpPr>
          <p:cNvPr id="5" name="Slide Number Placeholder 4"/>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B0C15-4827-4B84-B23A-8452A0CF2ADC}" type="datetime5">
              <a:rPr lang="en-US" smtClean="0"/>
            </a:fld>
            <a:endParaRPr lang="en-US" dirty="0"/>
          </a:p>
        </p:txBody>
      </p:sp>
      <p:sp>
        <p:nvSpPr>
          <p:cNvPr id="3" name="Footer Placeholder 2"/>
          <p:cNvSpPr>
            <a:spLocks noGrp="1"/>
          </p:cNvSpPr>
          <p:nvPr>
            <p:ph type="ftr" sz="quarter" idx="11"/>
          </p:nvPr>
        </p:nvSpPr>
        <p:spPr/>
        <p:txBody>
          <a:bodyPr/>
          <a:lstStyle/>
          <a:p>
            <a:r>
              <a:rPr lang="en-US" dirty="0"/>
              <a:t>Dr. K. A-Benefo (0244487648)</a:t>
            </a:r>
            <a:endParaRPr lang="en-US" dirty="0"/>
          </a:p>
        </p:txBody>
      </p:sp>
      <p:sp>
        <p:nvSpPr>
          <p:cNvPr id="4" name="Slide Number Placeholder 3"/>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9826FCA-9DE4-4646-AA29-8AD5D18FD3EE}" type="datetime5">
              <a:rPr lang="en-US" smtClean="0"/>
            </a:fld>
            <a:endParaRPr lang="en-US" dirty="0"/>
          </a:p>
        </p:txBody>
      </p:sp>
      <p:sp>
        <p:nvSpPr>
          <p:cNvPr id="6" name="Footer Placeholder 5"/>
          <p:cNvSpPr>
            <a:spLocks noGrp="1"/>
          </p:cNvSpPr>
          <p:nvPr>
            <p:ph type="ftr" sz="quarter" idx="11"/>
          </p:nvPr>
        </p:nvSpPr>
        <p:spPr/>
        <p:txBody>
          <a:bodyPr/>
          <a:lstStyle/>
          <a:p>
            <a:r>
              <a:rPr lang="en-US" dirty="0"/>
              <a:t>Dr. K. A-Benefo (0244487648)</a:t>
            </a:r>
            <a:endParaRPr lang="en-US" dirty="0"/>
          </a:p>
        </p:txBody>
      </p:sp>
      <p:sp>
        <p:nvSpPr>
          <p:cNvPr id="7" name="Slide Number Placeholder 6"/>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FD9481E-A132-4BF8-86EA-DC986C3D3ADB}" type="datetime5">
              <a:rPr lang="en-US" smtClean="0"/>
            </a:fld>
            <a:endParaRPr lang="en-US" dirty="0"/>
          </a:p>
        </p:txBody>
      </p:sp>
      <p:sp>
        <p:nvSpPr>
          <p:cNvPr id="6" name="Footer Placeholder 5"/>
          <p:cNvSpPr>
            <a:spLocks noGrp="1"/>
          </p:cNvSpPr>
          <p:nvPr>
            <p:ph type="ftr" sz="quarter" idx="11"/>
          </p:nvPr>
        </p:nvSpPr>
        <p:spPr/>
        <p:txBody>
          <a:bodyPr/>
          <a:lstStyle/>
          <a:p>
            <a:r>
              <a:rPr lang="en-US" dirty="0"/>
              <a:t>Dr. K. A-Benefo (0244487648)</a:t>
            </a:r>
            <a:endParaRPr lang="en-US" dirty="0"/>
          </a:p>
        </p:txBody>
      </p:sp>
      <p:sp>
        <p:nvSpPr>
          <p:cNvPr id="7" name="Slide Number Placeholder 6"/>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33307A2-EC04-4784-9BF7-72835E0DEA67}"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33307A2-EC04-4784-9BF7-72835E0DEA67}"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p:txBody>
          <a:bodyPr/>
          <a:lstStyle/>
          <a:p>
            <a:r>
              <a:rPr lang="en-US" dirty="0"/>
              <a:t>1</a:t>
            </a:r>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33307A2-EC04-4784-9BF7-72835E0DEA67}"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33307A2-EC04-4784-9BF7-72835E0DEA67}"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p:txBody>
          <a:bodyPr/>
          <a:lstStyle/>
          <a:p>
            <a:r>
              <a:rPr lang="en-US" dirty="0"/>
              <a:t>1</a:t>
            </a:r>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33307A2-EC04-4784-9BF7-72835E0DEA67}"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4BEF4FB-9024-46D4-84E0-B52420C638E6}"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5DADDE51-2BE9-4E3F-91EA-68EEE585AE64}"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8F296140-EBA9-4742-AE52-61E923F83760}"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6799958-3622-4E45-A585-AE8FA01DCEE4}"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DED29229-0469-4954-8CFE-8A003F980FBC}" type="datetime5">
              <a:rPr lang="en-US" smtClean="0"/>
            </a:fld>
            <a:endParaRPr lang="en-US" dirty="0"/>
          </a:p>
        </p:txBody>
      </p:sp>
      <p:sp>
        <p:nvSpPr>
          <p:cNvPr id="3" name="Footer Placeholder 2"/>
          <p:cNvSpPr>
            <a:spLocks noGrp="1"/>
          </p:cNvSpPr>
          <p:nvPr>
            <p:ph type="ftr" sz="quarter" idx="11"/>
          </p:nvPr>
        </p:nvSpPr>
        <p:spPr/>
        <p:txBody>
          <a:bodyPr/>
          <a:lstStyle/>
          <a:p>
            <a:r>
              <a:rPr lang="en-US" dirty="0"/>
              <a:t>Dr. K. A-Benefo (0244487648)</a:t>
            </a:r>
            <a:endParaRPr lang="en-US" dirty="0"/>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BC510E8E-724F-460B-AE18-F80FEC21531A}" type="datetime5">
              <a:rPr lang="en-US" smtClean="0"/>
            </a:fld>
            <a:endParaRPr lang="en-US" dirty="0"/>
          </a:p>
        </p:txBody>
      </p:sp>
      <p:sp>
        <p:nvSpPr>
          <p:cNvPr id="4" name="Footer Placeholder 3"/>
          <p:cNvSpPr>
            <a:spLocks noGrp="1"/>
          </p:cNvSpPr>
          <p:nvPr>
            <p:ph type="ftr" sz="quarter" idx="11"/>
          </p:nvPr>
        </p:nvSpPr>
        <p:spPr/>
        <p:txBody>
          <a:bodyPr/>
          <a:lstStyle/>
          <a:p>
            <a:r>
              <a:rPr lang="en-US" dirty="0"/>
              <a:t>Dr. K. A-Benefo (0244487648)</a:t>
            </a:r>
            <a:endParaRPr lang="en-US" dirty="0"/>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5285E1-3F37-4E75-8070-1BE36B9E5B0B}"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p:txBody>
          <a:bodyPr/>
          <a:lstStyle/>
          <a:p>
            <a:fld id="{8F296140-EBA9-4742-AE52-61E923F83760}"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AD8F5EEE-9461-47B0-961F-4105506F89A0}" type="datetime5">
              <a:rPr lang="en-US" smtClean="0"/>
            </a:fld>
            <a:endParaRPr lang="en-US" dirty="0"/>
          </a:p>
        </p:txBody>
      </p:sp>
      <p:sp>
        <p:nvSpPr>
          <p:cNvPr id="6" name="Slide Number Placeholder 5"/>
          <p:cNvSpPr>
            <a:spLocks noGrp="1"/>
          </p:cNvSpPr>
          <p:nvPr>
            <p:ph type="sldNum" sz="quarter" idx="12"/>
          </p:nvPr>
        </p:nvSpPr>
        <p:spPr/>
        <p:txBody>
          <a:bodyPr/>
          <a:lstStyle>
            <a:lvl1pPr>
              <a:defRPr sz="1400"/>
            </a:lvl1pPr>
          </a:lstStyle>
          <a:p>
            <a:fld id="{8F296140-EBA9-4742-AE52-61E923F83760}"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0D9788D-D48D-4CBB-BC56-C49A452AE2C1}" type="datetime5">
              <a:rPr lang="en-US" smtClean="0"/>
            </a:fld>
            <a:endParaRPr lang="en-US" dirty="0"/>
          </a:p>
        </p:txBody>
      </p:sp>
      <p:sp>
        <p:nvSpPr>
          <p:cNvPr id="5" name="Footer Placeholder 4"/>
          <p:cNvSpPr>
            <a:spLocks noGrp="1"/>
          </p:cNvSpPr>
          <p:nvPr>
            <p:ph type="ftr" sz="quarter" idx="11"/>
          </p:nvPr>
        </p:nvSpPr>
        <p:spPr/>
        <p:txBody>
          <a:bodyPr/>
          <a:lstStyle/>
          <a:p>
            <a:r>
              <a:rPr lang="en-US" dirty="0"/>
              <a:t>Dr. K. A-Benefo (0244487648)</a:t>
            </a:r>
            <a:endParaRPr lang="en-US" dirty="0"/>
          </a:p>
        </p:txBody>
      </p:sp>
      <p:sp>
        <p:nvSpPr>
          <p:cNvPr id="6" name="Slide Number Placeholder 5"/>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025A568-DF04-46C5-9077-D8173C73E6F1}" type="datetime5">
              <a:rPr lang="en-US" smtClean="0"/>
            </a:fld>
            <a:endParaRPr lang="en-US" dirty="0"/>
          </a:p>
        </p:txBody>
      </p:sp>
      <p:sp>
        <p:nvSpPr>
          <p:cNvPr id="6" name="Footer Placeholder 5"/>
          <p:cNvSpPr>
            <a:spLocks noGrp="1"/>
          </p:cNvSpPr>
          <p:nvPr>
            <p:ph type="ftr" sz="quarter" idx="11"/>
          </p:nvPr>
        </p:nvSpPr>
        <p:spPr/>
        <p:txBody>
          <a:bodyPr/>
          <a:lstStyle/>
          <a:p>
            <a:r>
              <a:rPr lang="en-US" dirty="0"/>
              <a:t>Dr. K. A-Benefo (0244487648)</a:t>
            </a:r>
            <a:endParaRPr lang="en-US" dirty="0"/>
          </a:p>
        </p:txBody>
      </p:sp>
      <p:sp>
        <p:nvSpPr>
          <p:cNvPr id="7" name="Slide Number Placeholder 6"/>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219560E-0981-44AC-932B-F514A1C59037}" type="datetime5">
              <a:rPr lang="en-US" smtClean="0"/>
            </a:fld>
            <a:endParaRPr lang="en-US" dirty="0"/>
          </a:p>
        </p:txBody>
      </p:sp>
      <p:sp>
        <p:nvSpPr>
          <p:cNvPr id="8" name="Footer Placeholder 7"/>
          <p:cNvSpPr>
            <a:spLocks noGrp="1"/>
          </p:cNvSpPr>
          <p:nvPr>
            <p:ph type="ftr" sz="quarter" idx="11"/>
          </p:nvPr>
        </p:nvSpPr>
        <p:spPr/>
        <p:txBody>
          <a:bodyPr/>
          <a:lstStyle/>
          <a:p>
            <a:r>
              <a:rPr lang="en-US" dirty="0"/>
              <a:t>Dr. K. A-Benefo (0244487648)</a:t>
            </a:r>
            <a:endParaRPr lang="en-US" dirty="0"/>
          </a:p>
        </p:txBody>
      </p:sp>
      <p:sp>
        <p:nvSpPr>
          <p:cNvPr id="9" name="Slide Number Placeholder 8"/>
          <p:cNvSpPr>
            <a:spLocks noGrp="1"/>
          </p:cNvSpPr>
          <p:nvPr>
            <p:ph type="sldNum" sz="quarter" idx="12"/>
          </p:nvPr>
        </p:nvSpPr>
        <p:spPr/>
        <p:txBody>
          <a:bodyPr/>
          <a:lstStyle/>
          <a:p>
            <a:r>
              <a:rPr lang="en-US" dirty="0"/>
              <a:t>1</a:t>
            </a:r>
            <a:endParaRPr lang="en-US" dirty="0"/>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image" Target="../media/image3.emf"/><Relationship Id="rId7" Type="http://schemas.openxmlformats.org/officeDocument/2006/relationships/oleObject" Target="../embeddings/oleObject1.bin"/><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9" Type="http://schemas.openxmlformats.org/officeDocument/2006/relationships/theme" Target="../theme/theme2.xml"/><Relationship Id="rId18" Type="http://schemas.openxmlformats.org/officeDocument/2006/relationships/image" Target="../media/image2.png"/><Relationship Id="rId17" Type="http://schemas.openxmlformats.org/officeDocument/2006/relationships/image" Target="../media/image1.jpeg"/><Relationship Id="rId16" Type="http://schemas.openxmlformats.org/officeDocument/2006/relationships/slideLayout" Target="../slideLayouts/slideLayout20.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1843" y="274638"/>
            <a:ext cx="8711294" cy="79488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307A2-EC04-4784-9BF7-72835E0DEA67}" type="datetime5">
              <a:rPr lang="en-US" smtClean="0"/>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Dr. K. A-Benefo (0244487648)</a:t>
            </a:r>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1</a:t>
            </a:r>
            <a:endParaRPr lang="en-US" dirty="0"/>
          </a:p>
        </p:txBody>
      </p:sp>
      <p:pic>
        <p:nvPicPr>
          <p:cNvPr id="7" name="Picture 9" descr="csirstrip.jpg"/>
          <p:cNvPicPr>
            <a:picLocks noChangeAspect="1"/>
          </p:cNvPicPr>
          <p:nvPr userDrawn="1"/>
        </p:nvPicPr>
        <p:blipFill>
          <a:blip r:embed="rId5" cstate="email"/>
          <a:srcRect/>
          <a:stretch>
            <a:fillRect/>
          </a:stretch>
        </p:blipFill>
        <p:spPr bwMode="auto">
          <a:xfrm>
            <a:off x="0" y="0"/>
            <a:ext cx="381000" cy="6858000"/>
          </a:xfrm>
          <a:prstGeom prst="rect">
            <a:avLst/>
          </a:prstGeom>
          <a:noFill/>
          <a:ln w="9525">
            <a:noFill/>
            <a:miter lim="800000"/>
            <a:headEnd/>
            <a:tailEnd/>
          </a:ln>
        </p:spPr>
      </p:pic>
      <p:pic>
        <p:nvPicPr>
          <p:cNvPr id="8" name="Picture 7" descr="C:\Users\HP\Desktop\CSIR LOGO- original.png"/>
          <p:cNvPicPr/>
          <p:nvPr userDrawn="1"/>
        </p:nvPicPr>
        <p:blipFill>
          <a:blip r:embed="rId6" cstate="email"/>
          <a:srcRect/>
          <a:stretch>
            <a:fillRect/>
          </a:stretch>
        </p:blipFill>
        <p:spPr bwMode="auto">
          <a:xfrm>
            <a:off x="387762" y="0"/>
            <a:ext cx="1294081" cy="1265464"/>
          </a:xfrm>
          <a:prstGeom prst="rect">
            <a:avLst/>
          </a:prstGeom>
          <a:noFill/>
          <a:ln>
            <a:noFill/>
          </a:ln>
        </p:spPr>
      </p:pic>
      <p:graphicFrame>
        <p:nvGraphicFramePr>
          <p:cNvPr id="19458" name="Object 1"/>
          <p:cNvGraphicFramePr>
            <a:graphicFrameLocks noChangeAspect="1"/>
          </p:cNvGraphicFramePr>
          <p:nvPr/>
        </p:nvGraphicFramePr>
        <p:xfrm>
          <a:off x="10593388" y="42863"/>
          <a:ext cx="1538287" cy="1190625"/>
        </p:xfrm>
        <a:graphic>
          <a:graphicData uri="http://schemas.openxmlformats.org/presentationml/2006/ole">
            <mc:AlternateContent xmlns:mc="http://schemas.openxmlformats.org/markup-compatibility/2006">
              <mc:Choice xmlns:v="urn:schemas-microsoft-com:vml" Requires="v">
                <p:oleObj spid="_x0000_s9" name="Acrobat Document" r:id="rId7" imgW="10071100" imgH="7785100" progId="AcroExch.Document.DC">
                  <p:embed/>
                </p:oleObj>
              </mc:Choice>
              <mc:Fallback>
                <p:oleObj name="Acrobat Document" r:id="rId7" imgW="10071100" imgH="7785100" progId="AcroExch.Document.DC">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93388" y="42863"/>
                        <a:ext cx="1538287" cy="11906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663300"/>
                              </a:outerShdw>
                            </a:effectLst>
                          </a14:hiddenEffects>
                        </a:ext>
                      </a:extLst>
                    </p:spPr>
                  </p:pic>
                </p:oleObj>
              </mc:Fallback>
            </mc:AlternateContent>
          </a:graphicData>
        </a:graphic>
      </p:graphicFrame>
      <p:grpSp>
        <p:nvGrpSpPr>
          <p:cNvPr id="10" name="Group 7"/>
          <p:cNvGrpSpPr/>
          <p:nvPr userDrawn="1"/>
        </p:nvGrpSpPr>
        <p:grpSpPr bwMode="auto">
          <a:xfrm>
            <a:off x="476251" y="1285876"/>
            <a:ext cx="11430000" cy="142875"/>
            <a:chOff x="144" y="1680"/>
            <a:chExt cx="5424" cy="144"/>
          </a:xfrm>
        </p:grpSpPr>
        <p:sp>
          <p:nvSpPr>
            <p:cNvPr id="11" name="Rectangle 8"/>
            <p:cNvSpPr>
              <a:spLocks noChangeArrowheads="1"/>
            </p:cNvSpPr>
            <p:nvPr userDrawn="1"/>
          </p:nvSpPr>
          <p:spPr bwMode="auto">
            <a:xfrm>
              <a:off x="144" y="1680"/>
              <a:ext cx="1808" cy="144"/>
            </a:xfrm>
            <a:prstGeom prst="rect">
              <a:avLst/>
            </a:prstGeom>
            <a:solidFill>
              <a:srgbClr val="006600"/>
            </a:solidFill>
            <a:ln w="9525">
              <a:noFill/>
              <a:miter lim="800000"/>
            </a:ln>
            <a:effectLst/>
          </p:spPr>
          <p:txBody>
            <a:bodyPr wrap="none" anchor="ctr"/>
            <a:lstStyle/>
            <a:p>
              <a:pPr fontAlgn="base">
                <a:spcBef>
                  <a:spcPct val="0"/>
                </a:spcBef>
                <a:spcAft>
                  <a:spcPct val="0"/>
                </a:spcAft>
                <a:defRPr/>
              </a:pPr>
              <a:endParaRPr lang="en-GB" sz="1800" dirty="0">
                <a:solidFill>
                  <a:srgbClr val="000000"/>
                </a:solidFill>
                <a:cs typeface="Arial" panose="020B0604020202020204" pitchFamily="34" charset="0"/>
              </a:endParaRPr>
            </a:p>
          </p:txBody>
        </p:sp>
        <p:sp>
          <p:nvSpPr>
            <p:cNvPr id="12" name="Rectangle 9"/>
            <p:cNvSpPr>
              <a:spLocks noChangeArrowheads="1"/>
            </p:cNvSpPr>
            <p:nvPr userDrawn="1"/>
          </p:nvSpPr>
          <p:spPr bwMode="auto">
            <a:xfrm>
              <a:off x="1952" y="1680"/>
              <a:ext cx="1808" cy="144"/>
            </a:xfrm>
            <a:prstGeom prst="rect">
              <a:avLst/>
            </a:prstGeom>
            <a:solidFill>
              <a:srgbClr val="99CC00"/>
            </a:solidFill>
            <a:ln w="9525">
              <a:noFill/>
              <a:miter lim="800000"/>
            </a:ln>
            <a:effectLst/>
          </p:spPr>
          <p:txBody>
            <a:bodyPr wrap="none" anchor="ctr"/>
            <a:lstStyle/>
            <a:p>
              <a:pPr fontAlgn="base">
                <a:spcBef>
                  <a:spcPct val="0"/>
                </a:spcBef>
                <a:spcAft>
                  <a:spcPct val="0"/>
                </a:spcAft>
                <a:defRPr/>
              </a:pPr>
              <a:endParaRPr lang="en-GB" sz="1800" dirty="0">
                <a:solidFill>
                  <a:srgbClr val="000000"/>
                </a:solidFill>
                <a:cs typeface="Arial" panose="020B0604020202020204" pitchFamily="34" charset="0"/>
              </a:endParaRPr>
            </a:p>
          </p:txBody>
        </p:sp>
        <p:sp>
          <p:nvSpPr>
            <p:cNvPr id="13" name="Rectangle 10"/>
            <p:cNvSpPr>
              <a:spLocks noChangeArrowheads="1"/>
            </p:cNvSpPr>
            <p:nvPr userDrawn="1"/>
          </p:nvSpPr>
          <p:spPr bwMode="auto">
            <a:xfrm rot="10800000">
              <a:off x="3760" y="1680"/>
              <a:ext cx="1808" cy="144"/>
            </a:xfrm>
            <a:prstGeom prst="rect">
              <a:avLst/>
            </a:prstGeom>
            <a:solidFill>
              <a:srgbClr val="666633"/>
            </a:solidFill>
            <a:ln w="9525">
              <a:noFill/>
              <a:miter lim="800000"/>
            </a:ln>
            <a:effectLst/>
          </p:spPr>
          <p:txBody>
            <a:bodyPr wrap="none" anchor="ctr"/>
            <a:lstStyle/>
            <a:p>
              <a:pPr fontAlgn="base">
                <a:spcBef>
                  <a:spcPct val="0"/>
                </a:spcBef>
                <a:spcAft>
                  <a:spcPct val="0"/>
                </a:spcAft>
                <a:defRPr/>
              </a:pPr>
              <a:endParaRPr lang="en-GB" sz="1800" dirty="0">
                <a:solidFill>
                  <a:srgbClr val="000000"/>
                </a:solidFill>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3307A2-EC04-4784-9BF7-72835E0DEA67}" type="datetime5">
              <a:rPr lang="en-US" smtClean="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Dr. K. A-Benefo (0244487648)</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r>
              <a:rPr lang="en-US" dirty="0"/>
              <a:t>1</a:t>
            </a:r>
            <a:endParaRPr lang="en-US" dirty="0"/>
          </a:p>
        </p:txBody>
      </p:sp>
      <p:pic>
        <p:nvPicPr>
          <p:cNvPr id="8" name="Picture 9" descr="csirstrip.jpg"/>
          <p:cNvPicPr>
            <a:picLocks noChangeAspect="1"/>
          </p:cNvPicPr>
          <p:nvPr userDrawn="1"/>
        </p:nvPicPr>
        <p:blipFill>
          <a:blip r:embed="rId17" cstate="email"/>
          <a:srcRect/>
          <a:stretch>
            <a:fillRect/>
          </a:stretch>
        </p:blipFill>
        <p:spPr bwMode="auto">
          <a:xfrm>
            <a:off x="0" y="0"/>
            <a:ext cx="381000" cy="6858000"/>
          </a:xfrm>
          <a:prstGeom prst="rect">
            <a:avLst/>
          </a:prstGeom>
          <a:noFill/>
          <a:ln w="9525">
            <a:noFill/>
            <a:miter lim="800000"/>
            <a:headEnd/>
            <a:tailEnd/>
          </a:ln>
        </p:spPr>
      </p:pic>
      <p:pic>
        <p:nvPicPr>
          <p:cNvPr id="9" name="Picture 8" descr="C:\Users\HP\Desktop\CSIR LOGO- original.png"/>
          <p:cNvPicPr/>
          <p:nvPr userDrawn="1"/>
        </p:nvPicPr>
        <p:blipFill>
          <a:blip r:embed="rId18" cstate="email"/>
          <a:srcRect/>
          <a:stretch>
            <a:fillRect/>
          </a:stretch>
        </p:blipFill>
        <p:spPr bwMode="auto">
          <a:xfrm>
            <a:off x="387762" y="0"/>
            <a:ext cx="1294081" cy="1265464"/>
          </a:xfrm>
          <a:prstGeom prst="rect">
            <a:avLst/>
          </a:prstGeom>
          <a:noFill/>
          <a:ln>
            <a:noFill/>
          </a:ln>
        </p:spPr>
      </p:pic>
      <p:grpSp>
        <p:nvGrpSpPr>
          <p:cNvPr id="10" name="Group 7"/>
          <p:cNvGrpSpPr/>
          <p:nvPr userDrawn="1"/>
        </p:nvGrpSpPr>
        <p:grpSpPr bwMode="auto">
          <a:xfrm>
            <a:off x="476251" y="1285876"/>
            <a:ext cx="11430000" cy="142875"/>
            <a:chOff x="144" y="1680"/>
            <a:chExt cx="5424" cy="144"/>
          </a:xfrm>
        </p:grpSpPr>
        <p:sp>
          <p:nvSpPr>
            <p:cNvPr id="11" name="Rectangle 8"/>
            <p:cNvSpPr>
              <a:spLocks noChangeArrowheads="1"/>
            </p:cNvSpPr>
            <p:nvPr userDrawn="1"/>
          </p:nvSpPr>
          <p:spPr bwMode="auto">
            <a:xfrm>
              <a:off x="144" y="1680"/>
              <a:ext cx="1808" cy="144"/>
            </a:xfrm>
            <a:prstGeom prst="rect">
              <a:avLst/>
            </a:prstGeom>
            <a:solidFill>
              <a:srgbClr val="006600"/>
            </a:solidFill>
            <a:ln w="9525">
              <a:noFill/>
              <a:miter lim="800000"/>
            </a:ln>
            <a:effectLst/>
          </p:spPr>
          <p:txBody>
            <a:bodyPr wrap="none" anchor="ctr"/>
            <a:lstStyle/>
            <a:p>
              <a:pPr fontAlgn="base">
                <a:spcBef>
                  <a:spcPct val="0"/>
                </a:spcBef>
                <a:spcAft>
                  <a:spcPct val="0"/>
                </a:spcAft>
                <a:defRPr/>
              </a:pPr>
              <a:endParaRPr lang="en-GB" sz="1800" dirty="0">
                <a:solidFill>
                  <a:srgbClr val="000000"/>
                </a:solidFill>
                <a:cs typeface="Arial" panose="020B0604020202020204" pitchFamily="34" charset="0"/>
              </a:endParaRPr>
            </a:p>
          </p:txBody>
        </p:sp>
        <p:sp>
          <p:nvSpPr>
            <p:cNvPr id="12" name="Rectangle 9"/>
            <p:cNvSpPr>
              <a:spLocks noChangeArrowheads="1"/>
            </p:cNvSpPr>
            <p:nvPr userDrawn="1"/>
          </p:nvSpPr>
          <p:spPr bwMode="auto">
            <a:xfrm>
              <a:off x="1952" y="1680"/>
              <a:ext cx="1808" cy="144"/>
            </a:xfrm>
            <a:prstGeom prst="rect">
              <a:avLst/>
            </a:prstGeom>
            <a:solidFill>
              <a:srgbClr val="99CC00"/>
            </a:solidFill>
            <a:ln w="9525">
              <a:noFill/>
              <a:miter lim="800000"/>
            </a:ln>
            <a:effectLst/>
          </p:spPr>
          <p:txBody>
            <a:bodyPr wrap="none" anchor="ctr"/>
            <a:lstStyle/>
            <a:p>
              <a:pPr fontAlgn="base">
                <a:spcBef>
                  <a:spcPct val="0"/>
                </a:spcBef>
                <a:spcAft>
                  <a:spcPct val="0"/>
                </a:spcAft>
                <a:defRPr/>
              </a:pPr>
              <a:endParaRPr lang="en-GB" sz="1800" dirty="0">
                <a:solidFill>
                  <a:srgbClr val="000000"/>
                </a:solidFill>
                <a:cs typeface="Arial" panose="020B0604020202020204" pitchFamily="34" charset="0"/>
              </a:endParaRPr>
            </a:p>
          </p:txBody>
        </p:sp>
        <p:sp>
          <p:nvSpPr>
            <p:cNvPr id="13" name="Rectangle 10"/>
            <p:cNvSpPr>
              <a:spLocks noChangeArrowheads="1"/>
            </p:cNvSpPr>
            <p:nvPr userDrawn="1"/>
          </p:nvSpPr>
          <p:spPr bwMode="auto">
            <a:xfrm rot="10800000">
              <a:off x="3760" y="1680"/>
              <a:ext cx="1808" cy="144"/>
            </a:xfrm>
            <a:prstGeom prst="rect">
              <a:avLst/>
            </a:prstGeom>
            <a:solidFill>
              <a:srgbClr val="666633"/>
            </a:solidFill>
            <a:ln w="9525">
              <a:noFill/>
              <a:miter lim="800000"/>
            </a:ln>
            <a:effectLst/>
          </p:spPr>
          <p:txBody>
            <a:bodyPr wrap="none" anchor="ctr"/>
            <a:lstStyle/>
            <a:p>
              <a:pPr fontAlgn="base">
                <a:spcBef>
                  <a:spcPct val="0"/>
                </a:spcBef>
                <a:spcAft>
                  <a:spcPct val="0"/>
                </a:spcAft>
                <a:defRPr/>
              </a:pPr>
              <a:endParaRPr lang="en-GB" sz="1800" dirty="0">
                <a:solidFill>
                  <a:srgbClr val="000000"/>
                </a:solidFill>
                <a:cs typeface="Arial"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670300" y="608965"/>
          <a:ext cx="11050905" cy="54324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Content Placeholder 2"/>
          <p:cNvSpPr txBox="1"/>
          <p:nvPr/>
        </p:nvSpPr>
        <p:spPr bwMode="auto">
          <a:xfrm>
            <a:off x="222885" y="408305"/>
            <a:ext cx="6214110" cy="589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accent2"/>
                </a:solidFill>
                <a:latin typeface="Berlin Sans FB Demi" panose="020E0802020502020306" pitchFamily="34" charset="0"/>
                <a:ea typeface="+mj-ea"/>
                <a:cs typeface="+mj-cs"/>
              </a:rPr>
              <a:t>CREATIVE MOBILE INTERNATIONAL LTD (CMI) BUSINESS PITCHING</a:t>
            </a:r>
            <a:endParaRPr lang="en-US" b="1" dirty="0">
              <a:solidFill>
                <a:schemeClr val="accent2"/>
              </a:solidFill>
              <a:latin typeface="Berlin Sans FB Demi" panose="020E0802020502020306" pitchFamily="34" charset="0"/>
              <a:ea typeface="+mj-ea"/>
              <a:cs typeface="+mj-cs"/>
            </a:endParaRPr>
          </a:p>
          <a:p>
            <a:pPr marL="0" indent="0" algn="ctr">
              <a:buNone/>
            </a:pPr>
            <a:r>
              <a:rPr lang="en-US" b="1" dirty="0">
                <a:solidFill>
                  <a:schemeClr val="accent2"/>
                </a:solidFill>
                <a:latin typeface="Berlin Sans FB Demi" panose="020E0802020502020306" pitchFamily="34" charset="0"/>
                <a:ea typeface="+mj-ea"/>
                <a:cs typeface="+mj-cs"/>
              </a:rPr>
              <a:t>ACCRA-GHANA. 06/06/2024</a:t>
            </a:r>
            <a:endParaRPr lang="en-US" b="1" dirty="0">
              <a:solidFill>
                <a:schemeClr val="accent2"/>
              </a:solidFill>
              <a:latin typeface="Berlin Sans FB Demi" panose="020E0802020502020306" pitchFamily="34" charset="0"/>
              <a:ea typeface="+mj-ea"/>
              <a:cs typeface="+mj-cs"/>
            </a:endParaRPr>
          </a:p>
          <a:p>
            <a:pPr marL="0" indent="0" algn="ctr">
              <a:buNone/>
            </a:pPr>
            <a:endParaRPr lang="en-US" b="1" dirty="0">
              <a:latin typeface="Berlin Sans FB Demi" panose="020E0802020502020306" pitchFamily="34" charset="0"/>
              <a:ea typeface="+mj-ea"/>
              <a:cs typeface="+mj-cs"/>
            </a:endParaRPr>
          </a:p>
          <a:p>
            <a:pPr marL="0" indent="0">
              <a:buNone/>
            </a:pPr>
            <a:r>
              <a:rPr lang="en-US" b="1" dirty="0">
                <a:solidFill>
                  <a:srgbClr val="0000CC"/>
                </a:solidFill>
                <a:latin typeface="Berlin Sans FB Demi" panose="020E0802020502020306" pitchFamily="34" charset="0"/>
                <a:ea typeface="+mj-ea"/>
                <a:cs typeface="+mj-cs"/>
              </a:rPr>
              <a:t>+ 233-30-3965954 / </a:t>
            </a:r>
            <a:r>
              <a:rPr lang="en-US" b="1" dirty="0">
                <a:solidFill>
                  <a:srgbClr val="0000CC"/>
                </a:solidFill>
                <a:latin typeface="Berlin Sans FB Demi" panose="020E0802020502020306" pitchFamily="34" charset="0"/>
                <a:ea typeface="+mj-ea"/>
                <a:cs typeface="+mj-cs"/>
                <a:sym typeface="+mn-ea"/>
              </a:rPr>
              <a:t>+ 233-50-6680891,  + 233-24- 458 2458, + 233-20-8212171, &amp; </a:t>
            </a:r>
            <a:r>
              <a:rPr lang="en-US" b="1" dirty="0">
                <a:solidFill>
                  <a:srgbClr val="0000CC"/>
                </a:solidFill>
                <a:latin typeface="Berlin Sans FB Demi" panose="020E0802020502020306" pitchFamily="34" charset="0"/>
                <a:ea typeface="+mj-ea"/>
                <a:cs typeface="+mj-cs"/>
                <a:sym typeface="+mn-ea"/>
              </a:rPr>
              <a:t>+ 233-</a:t>
            </a:r>
            <a:r>
              <a:rPr lang="en-US" b="1" dirty="0">
                <a:solidFill>
                  <a:srgbClr val="0000CC"/>
                </a:solidFill>
                <a:latin typeface="Berlin Sans FB Demi" panose="020E0802020502020306" pitchFamily="34" charset="0"/>
                <a:ea typeface="+mj-ea"/>
                <a:cs typeface="+mj-cs"/>
                <a:sym typeface="+mn-ea"/>
              </a:rPr>
              <a:t>  546243810</a:t>
            </a:r>
            <a:endParaRPr lang="en-US" b="1" dirty="0">
              <a:solidFill>
                <a:srgbClr val="0000CC"/>
              </a:solidFill>
              <a:latin typeface="Berlin Sans FB Demi" panose="020E0802020502020306" pitchFamily="34" charset="0"/>
              <a:ea typeface="+mj-ea"/>
              <a:cs typeface="+mj-cs"/>
              <a:sym typeface="+mn-ea"/>
            </a:endParaRPr>
          </a:p>
          <a:p>
            <a:pPr marL="0" indent="0">
              <a:buNone/>
            </a:pPr>
            <a:r>
              <a:rPr lang="en-US" b="1" dirty="0">
                <a:solidFill>
                  <a:srgbClr val="0000CC"/>
                </a:solidFill>
                <a:latin typeface="Berlin Sans FB Demi" panose="020E0802020502020306" pitchFamily="34" charset="0"/>
                <a:ea typeface="+mj-ea"/>
                <a:cs typeface="+mj-cs"/>
                <a:sym typeface="+mn-ea"/>
              </a:rPr>
              <a:t>creativeproperties08@gmail.com</a:t>
            </a:r>
            <a:endParaRPr lang="en-US" b="1" dirty="0">
              <a:solidFill>
                <a:srgbClr val="0000CC"/>
              </a:solidFill>
              <a:latin typeface="Berlin Sans FB Demi" panose="020E0802020502020306" pitchFamily="34" charset="0"/>
              <a:ea typeface="+mj-ea"/>
              <a:cs typeface="+mj-cs"/>
            </a:endParaRPr>
          </a:p>
          <a:p>
            <a:pPr marL="0" indent="0">
              <a:buNone/>
            </a:pPr>
            <a:endParaRPr lang="en-US" sz="1050" b="1" dirty="0">
              <a:latin typeface="Berlin Sans FB Demi" panose="020E0802020502020306" pitchFamily="34" charset="0"/>
              <a:ea typeface="+mj-ea"/>
              <a:cs typeface="+mj-cs"/>
            </a:endParaRPr>
          </a:p>
          <a:p>
            <a:pPr marL="0" indent="0">
              <a:buNone/>
            </a:pPr>
            <a:endParaRPr lang="en-US" dirty="0">
              <a:latin typeface="Berlin Sans FB Demi" panose="020E0802020502020306" pitchFamily="34" charset="0"/>
              <a:ea typeface="+mj-ea"/>
              <a:cs typeface="+mj-cs"/>
            </a:endParaRPr>
          </a:p>
        </p:txBody>
      </p:sp>
      <p:sp>
        <p:nvSpPr>
          <p:cNvPr id="3" name="TextBox 2"/>
          <p:cNvSpPr txBox="1"/>
          <p:nvPr/>
        </p:nvSpPr>
        <p:spPr>
          <a:xfrm>
            <a:off x="114300" y="456565"/>
            <a:ext cx="5081905" cy="2754630"/>
          </a:xfrm>
          <a:prstGeom prst="rect">
            <a:avLst/>
          </a:prstGeom>
          <a:noFill/>
        </p:spPr>
        <p:txBody>
          <a:bodyPr wrap="square">
            <a:noAutofit/>
          </a:bodyPr>
          <a:lstStyle/>
          <a:p>
            <a:pPr algn="ctr"/>
            <a:endParaRPr lang="en-US" sz="2400" b="1" dirty="0">
              <a:effectLst/>
              <a:latin typeface="Calibri" panose="020F0502020204030204" pitchFamily="34" charset="0"/>
              <a:ea typeface="Calibri" panose="020F0502020204030204" pitchFamily="34" charset="0"/>
            </a:endParaRPr>
          </a:p>
        </p:txBody>
      </p:sp>
      <p:sp>
        <p:nvSpPr>
          <p:cNvPr id="4" name="TextBox 3"/>
          <p:cNvSpPr txBox="1"/>
          <p:nvPr/>
        </p:nvSpPr>
        <p:spPr>
          <a:xfrm>
            <a:off x="210185" y="5852795"/>
            <a:ext cx="11781155" cy="1800225"/>
          </a:xfrm>
          <a:prstGeom prst="rect">
            <a:avLst/>
          </a:prstGeom>
          <a:noFill/>
        </p:spPr>
        <p:txBody>
          <a:bodyPr wrap="square">
            <a:noAutofit/>
          </a:bodyPr>
          <a:lstStyle/>
          <a:p>
            <a:pPr algn="ctr"/>
            <a:r>
              <a:rPr lang="en-US" sz="2400" kern="0" dirty="0">
                <a:highlight>
                  <a:srgbClr val="00FF00"/>
                </a:highlight>
                <a:latin typeface="Aptos" panose="020B0004020202020204" pitchFamily="34" charset="0"/>
                <a:ea typeface="Calibri" panose="020F0502020204030204" pitchFamily="34" charset="0"/>
                <a:cs typeface="Calibri" panose="020F0502020204030204" pitchFamily="34" charset="0"/>
              </a:rPr>
              <a:t>REALTY, RW ENERGY, ASSETS MANAGEMENT,PROCUREMENT AND CAPACITY MANAGEMENT</a:t>
            </a:r>
            <a:endParaRPr lang="en-US" sz="2400" kern="0" dirty="0">
              <a:highlight>
                <a:srgbClr val="00FF00"/>
              </a:highlight>
              <a:latin typeface="Aptos" panose="020B0004020202020204" pitchFamily="34" charset="0"/>
              <a:ea typeface="Calibri" panose="020F0502020204030204" pitchFamily="34" charset="0"/>
              <a:cs typeface="Calibri" panose="020F0502020204030204" pitchFamily="34" charset="0"/>
            </a:endParaRPr>
          </a:p>
          <a:p>
            <a:pPr algn="ctr"/>
            <a:endParaRPr lang="en-US" sz="2400" kern="0" dirty="0">
              <a:effectLst/>
              <a:highlight>
                <a:srgbClr val="00FF00"/>
              </a:highlight>
              <a:latin typeface="Aptos" panose="020B000402020202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15" y="186690"/>
            <a:ext cx="10471785" cy="567690"/>
          </a:xfrm>
        </p:spPr>
        <p:txBody>
          <a:bodyPr>
            <a:normAutofit/>
          </a:bodyPr>
          <a:lstStyle/>
          <a:p>
            <a:pPr lvl="0"/>
            <a:r>
              <a:rPr lang="en-US" sz="2600" dirty="0">
                <a:solidFill>
                  <a:srgbClr val="0000CC"/>
                </a:solidFill>
              </a:rPr>
              <a:t> Insights driving the company’s innovation, vision ,mission and values </a:t>
            </a:r>
            <a:endParaRPr lang="en-US" sz="2600" dirty="0">
              <a:solidFill>
                <a:srgbClr val="0000CC"/>
              </a:solidFill>
            </a:endParaRPr>
          </a:p>
        </p:txBody>
      </p:sp>
      <p:sp>
        <p:nvSpPr>
          <p:cNvPr id="3" name="Content Placeholder 2"/>
          <p:cNvSpPr>
            <a:spLocks noGrp="1"/>
          </p:cNvSpPr>
          <p:nvPr>
            <p:ph idx="1"/>
          </p:nvPr>
        </p:nvSpPr>
        <p:spPr>
          <a:xfrm>
            <a:off x="203835" y="647700"/>
            <a:ext cx="9806940" cy="6210935"/>
          </a:xfrm>
        </p:spPr>
        <p:txBody>
          <a:bodyPr>
            <a:noAutofit/>
          </a:bodyPr>
          <a:lstStyle/>
          <a:p>
            <a:pPr>
              <a:buFont typeface="Wingdings" panose="05000000000000000000" charset="0"/>
              <a:buChar char="Ø"/>
            </a:pPr>
            <a:r>
              <a:rPr lang="en-US" sz="2800" dirty="0">
                <a:solidFill>
                  <a:srgbClr val="000000"/>
                </a:solidFill>
                <a:latin typeface="Calibri" panose="020F0502020204030204" pitchFamily="34" charset="0"/>
                <a:ea typeface="SimSun" panose="02010600030101010101" pitchFamily="2" charset="-122"/>
                <a:cs typeface="Times New Roman" panose="02020603050405020304" pitchFamily="18" charset="0"/>
              </a:rPr>
              <a:t>We focus on managing, protecting and maximising the potential of property assets.  Our mission is to bring Property Capacity development and infrastructure management into the 21st Century by aligning the interests of the investors, tenant and client through service and asset protection as well as ensuring the maximisation of capacity and the asset value.</a:t>
            </a:r>
            <a:endParaRPr lang="en-US" sz="28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a:buFont typeface="Wingdings" panose="05000000000000000000" charset="0"/>
              <a:buChar char="Ø"/>
            </a:pPr>
            <a:r>
              <a:rPr lang="en-US" sz="2800" dirty="0">
                <a:solidFill>
                  <a:srgbClr val="000000"/>
                </a:solidFill>
                <a:latin typeface="Calibri" panose="020F0502020204030204" pitchFamily="34" charset="0"/>
                <a:ea typeface="SimSun" panose="02010600030101010101" pitchFamily="2" charset="-122"/>
                <a:cs typeface="Times New Roman" panose="02020603050405020304" pitchFamily="18" charset="0"/>
              </a:rPr>
              <a:t>Our vision is to be the premier organisation for the delivery of all aspects of property , capacity development and asset management across  Ghana and beyond, helping deve-lopers, investors, housing associations and local authorities to create aspirational and sustainable developments and communities, working in partnership with all stakeholders including  investors, clients,tenants and residents.</a:t>
            </a:r>
            <a:endParaRPr lang="en-US" sz="28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a:buFont typeface="Wingdings" panose="05000000000000000000" charset="0"/>
              <a:buChar char="Ø"/>
            </a:pPr>
            <a:endParaRPr lang="en-US" sz="26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a:p>
            <a:pPr marL="0" indent="0">
              <a:buFont typeface="Wingdings" panose="05000000000000000000" charset="0"/>
              <a:buNone/>
            </a:pPr>
            <a:endParaRPr lang="en-US" sz="2600" dirty="0">
              <a:solidFill>
                <a:srgbClr val="000000"/>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6" name="Slide Number Placeholder 5"/>
          <p:cNvSpPr>
            <a:spLocks noGrp="1"/>
          </p:cNvSpPr>
          <p:nvPr>
            <p:ph type="sldNum" sz="quarter" idx="12"/>
          </p:nvPr>
        </p:nvSpPr>
        <p:spPr>
          <a:xfrm>
            <a:off x="11405045" y="5876896"/>
            <a:ext cx="683339" cy="365125"/>
          </a:xfrm>
          <a:solidFill>
            <a:schemeClr val="tx1"/>
          </a:solidFill>
        </p:spPr>
        <p:txBody>
          <a:bodyPr/>
          <a:lstStyle/>
          <a:p>
            <a:pPr algn="ctr"/>
            <a:fld id="{8F296140-EBA9-4742-AE52-61E923F83760}" type="slidenum">
              <a:rPr lang="en-US" sz="3200" smtClean="0">
                <a:solidFill>
                  <a:schemeClr val="bg1"/>
                </a:solidFill>
              </a:rPr>
            </a:fld>
            <a:endParaRPr lang="en-US" sz="3200" dirty="0">
              <a:solidFill>
                <a:schemeClr val="bg1"/>
              </a:solidFill>
            </a:endParaRPr>
          </a:p>
        </p:txBody>
      </p:sp>
      <p:sp>
        <p:nvSpPr>
          <p:cNvPr id="11" name="Title 1"/>
          <p:cNvSpPr txBox="1"/>
          <p:nvPr/>
        </p:nvSpPr>
        <p:spPr>
          <a:xfrm>
            <a:off x="10106025" y="558800"/>
            <a:ext cx="1920875" cy="5670550"/>
          </a:xfrm>
          <a:prstGeom prst="rect">
            <a:avLst/>
          </a:prstGeom>
          <a:ln>
            <a:solidFill>
              <a:schemeClr val="tx1"/>
            </a:solidFill>
          </a:ln>
        </p:spPr>
        <p:txBody>
          <a:bodyPr vert="horz" lIns="91440" tIns="45720" rIns="91440" bIns="45720" rtlCol="0" anchor="t">
            <a:normAutofit fontScale="8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50000"/>
              </a:lnSpc>
            </a:pPr>
            <a:r>
              <a:rPr lang="en-US" sz="2400" b="1" u="sng" dirty="0">
                <a:solidFill>
                  <a:schemeClr val="tx1"/>
                </a:solidFill>
              </a:rPr>
              <a:t>Ten Strategies</a:t>
            </a:r>
            <a:endParaRPr lang="en-US" sz="2400" b="1" u="sng" dirty="0">
              <a:solidFill>
                <a:schemeClr val="tx1"/>
              </a:solidFill>
            </a:endParaRPr>
          </a:p>
          <a:p>
            <a:pPr lvl="0">
              <a:lnSpc>
                <a:spcPct val="150000"/>
              </a:lnSpc>
            </a:pPr>
            <a:r>
              <a:rPr lang="en-US" sz="2400" dirty="0">
                <a:solidFill>
                  <a:schemeClr val="tx1"/>
                </a:solidFill>
              </a:rPr>
              <a:t>RO-Refuse</a:t>
            </a:r>
            <a:endParaRPr lang="en-US" sz="2400" dirty="0">
              <a:solidFill>
                <a:schemeClr val="tx1"/>
              </a:solidFill>
            </a:endParaRPr>
          </a:p>
          <a:p>
            <a:pPr lvl="0">
              <a:lnSpc>
                <a:spcPct val="150000"/>
              </a:lnSpc>
            </a:pPr>
            <a:r>
              <a:rPr lang="en-US" sz="2400" dirty="0">
                <a:solidFill>
                  <a:schemeClr val="tx1"/>
                </a:solidFill>
              </a:rPr>
              <a:t>R1-Rethink</a:t>
            </a:r>
            <a:endParaRPr lang="en-US" sz="2400" dirty="0">
              <a:solidFill>
                <a:schemeClr val="tx1"/>
              </a:solidFill>
            </a:endParaRPr>
          </a:p>
          <a:p>
            <a:pPr lvl="0">
              <a:lnSpc>
                <a:spcPct val="150000"/>
              </a:lnSpc>
            </a:pPr>
            <a:r>
              <a:rPr lang="en-US" sz="2400" dirty="0">
                <a:solidFill>
                  <a:schemeClr val="tx1"/>
                </a:solidFill>
              </a:rPr>
              <a:t>R2-Reduce</a:t>
            </a:r>
            <a:endParaRPr lang="en-US" sz="2400" dirty="0">
              <a:solidFill>
                <a:schemeClr val="tx1"/>
              </a:solidFill>
            </a:endParaRPr>
          </a:p>
          <a:p>
            <a:pPr lvl="0">
              <a:lnSpc>
                <a:spcPct val="150000"/>
              </a:lnSpc>
            </a:pPr>
            <a:r>
              <a:rPr lang="en-US" sz="2400" dirty="0">
                <a:solidFill>
                  <a:schemeClr val="tx1"/>
                </a:solidFill>
              </a:rPr>
              <a:t>R3-Reuse</a:t>
            </a:r>
            <a:endParaRPr lang="en-US" sz="2400" dirty="0">
              <a:solidFill>
                <a:schemeClr val="tx1"/>
              </a:solidFill>
            </a:endParaRPr>
          </a:p>
          <a:p>
            <a:pPr lvl="0">
              <a:lnSpc>
                <a:spcPct val="150000"/>
              </a:lnSpc>
            </a:pPr>
            <a:r>
              <a:rPr lang="en-US" sz="2400" dirty="0">
                <a:solidFill>
                  <a:schemeClr val="tx1"/>
                </a:solidFill>
              </a:rPr>
              <a:t>R4-Repair</a:t>
            </a:r>
            <a:endParaRPr lang="en-US" sz="2400" dirty="0">
              <a:solidFill>
                <a:schemeClr val="tx1"/>
              </a:solidFill>
            </a:endParaRPr>
          </a:p>
          <a:p>
            <a:pPr lvl="0">
              <a:lnSpc>
                <a:spcPct val="150000"/>
              </a:lnSpc>
            </a:pPr>
            <a:r>
              <a:rPr lang="en-US" sz="2400" dirty="0">
                <a:solidFill>
                  <a:schemeClr val="tx1"/>
                </a:solidFill>
              </a:rPr>
              <a:t>R5-Refurbish</a:t>
            </a:r>
            <a:endParaRPr lang="en-US" sz="2400" dirty="0">
              <a:solidFill>
                <a:schemeClr val="tx1"/>
              </a:solidFill>
            </a:endParaRPr>
          </a:p>
          <a:p>
            <a:pPr lvl="0">
              <a:lnSpc>
                <a:spcPct val="150000"/>
              </a:lnSpc>
            </a:pPr>
            <a:r>
              <a:rPr lang="en-US" sz="2400" dirty="0">
                <a:solidFill>
                  <a:schemeClr val="tx1"/>
                </a:solidFill>
              </a:rPr>
              <a:t>R6-Remanufacture</a:t>
            </a:r>
            <a:endParaRPr lang="en-US" sz="2400" dirty="0">
              <a:solidFill>
                <a:schemeClr val="tx1"/>
              </a:solidFill>
            </a:endParaRPr>
          </a:p>
          <a:p>
            <a:pPr lvl="0">
              <a:lnSpc>
                <a:spcPct val="150000"/>
              </a:lnSpc>
            </a:pPr>
            <a:r>
              <a:rPr lang="en-US" sz="2400" dirty="0">
                <a:solidFill>
                  <a:schemeClr val="tx1"/>
                </a:solidFill>
              </a:rPr>
              <a:t>R7-Repurpose</a:t>
            </a:r>
            <a:endParaRPr lang="en-US" sz="2400" dirty="0">
              <a:solidFill>
                <a:schemeClr val="tx1"/>
              </a:solidFill>
            </a:endParaRPr>
          </a:p>
          <a:p>
            <a:pPr lvl="0">
              <a:lnSpc>
                <a:spcPct val="150000"/>
              </a:lnSpc>
            </a:pPr>
            <a:r>
              <a:rPr lang="en-US" sz="2400" dirty="0">
                <a:solidFill>
                  <a:schemeClr val="tx1"/>
                </a:solidFill>
              </a:rPr>
              <a:t>R8-Recycle</a:t>
            </a:r>
            <a:endParaRPr lang="en-US" sz="2400" dirty="0">
              <a:solidFill>
                <a:schemeClr val="tx1"/>
              </a:solidFill>
            </a:endParaRPr>
          </a:p>
          <a:p>
            <a:pPr lvl="0">
              <a:lnSpc>
                <a:spcPct val="150000"/>
              </a:lnSpc>
            </a:pPr>
            <a:r>
              <a:rPr lang="en-US" sz="2400" dirty="0">
                <a:solidFill>
                  <a:schemeClr val="tx1"/>
                </a:solidFill>
              </a:rPr>
              <a:t>R9-Recover</a:t>
            </a:r>
            <a:endParaRPr lang="en-US" sz="2400" dirty="0">
              <a:solidFill>
                <a:schemeClr val="tx1"/>
              </a:solidFill>
            </a:endParaRPr>
          </a:p>
          <a:p>
            <a:pPr lvl="0">
              <a:lnSpc>
                <a:spcPct val="150000"/>
              </a:lnSpc>
            </a:pPr>
            <a:endParaRPr lang="en-US" sz="2400" dirty="0">
              <a:solidFill>
                <a:schemeClr val="tx1"/>
              </a:solidFill>
            </a:endParaRPr>
          </a:p>
        </p:txBody>
      </p:sp>
      <p:sp>
        <p:nvSpPr>
          <p:cNvPr id="12" name="Title 1"/>
          <p:cNvSpPr txBox="1"/>
          <p:nvPr/>
        </p:nvSpPr>
        <p:spPr>
          <a:xfrm>
            <a:off x="10252075" y="6235700"/>
            <a:ext cx="1774825" cy="628650"/>
          </a:xfrm>
          <a:prstGeom prst="rect">
            <a:avLst/>
          </a:prstGeom>
          <a:noFill/>
          <a:ln>
            <a:noFill/>
          </a:ln>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50000"/>
              </a:lnSpc>
            </a:pPr>
            <a:endParaRPr lang="en-US" sz="2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09600"/>
            <a:ext cx="10525125" cy="715645"/>
          </a:xfrm>
        </p:spPr>
        <p:txBody>
          <a:bodyPr>
            <a:normAutofit fontScale="90000"/>
          </a:bodyPr>
          <a:lstStyle/>
          <a:p>
            <a:r>
              <a:rPr lang="en-US" sz="3600" dirty="0">
                <a:solidFill>
                  <a:srgbClr val="0000CC"/>
                </a:solidFill>
              </a:rPr>
              <a:t>Our Minerals  Available: ( Lithium,Granite, Ceramic)</a:t>
            </a:r>
            <a:br>
              <a:rPr lang="en-US" dirty="0">
                <a:solidFill>
                  <a:srgbClr val="0000CC"/>
                </a:solidFill>
              </a:rPr>
            </a:br>
            <a:endParaRPr lang="en-US" dirty="0">
              <a:solidFill>
                <a:srgbClr val="0000CC"/>
              </a:solidFill>
            </a:endParaRPr>
          </a:p>
        </p:txBody>
      </p:sp>
      <p:sp>
        <p:nvSpPr>
          <p:cNvPr id="6" name="Slide Number Placeholder 5"/>
          <p:cNvSpPr>
            <a:spLocks noGrp="1"/>
          </p:cNvSpPr>
          <p:nvPr>
            <p:ph type="sldNum" sz="quarter" idx="12"/>
          </p:nvPr>
        </p:nvSpPr>
        <p:spPr>
          <a:solidFill>
            <a:schemeClr val="tx1"/>
          </a:solidFill>
        </p:spPr>
        <p:txBody>
          <a:bodyPr/>
          <a:lstStyle/>
          <a:p>
            <a:pPr algn="ctr"/>
            <a:fld id="{8F296140-EBA9-4742-AE52-61E923F83760}" type="slidenum">
              <a:rPr lang="en-US" sz="3200">
                <a:solidFill>
                  <a:schemeClr val="bg1"/>
                </a:solidFill>
              </a:rPr>
            </a:fld>
            <a:endParaRPr lang="en-US" sz="3200" dirty="0">
              <a:solidFill>
                <a:schemeClr val="bg1"/>
              </a:solidFill>
            </a:endParaRPr>
          </a:p>
        </p:txBody>
      </p:sp>
      <p:sp>
        <p:nvSpPr>
          <p:cNvPr id="4" name="Title 1"/>
          <p:cNvSpPr txBox="1"/>
          <p:nvPr/>
        </p:nvSpPr>
        <p:spPr>
          <a:xfrm>
            <a:off x="544195" y="5853430"/>
            <a:ext cx="10658475" cy="947420"/>
          </a:xfrm>
          <a:prstGeom prst="rect">
            <a:avLst/>
          </a:prstGeom>
          <a:ln>
            <a:no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nSpc>
                <a:spcPct val="150000"/>
              </a:lnSpc>
            </a:pPr>
            <a:r>
              <a:rPr lang="en-US" sz="2000" b="1" dirty="0">
                <a:solidFill>
                  <a:schemeClr val="tx1"/>
                </a:solidFill>
              </a:rPr>
              <a:t>Over two Million metric tonnes of the above minerals are available</a:t>
            </a:r>
            <a:endParaRPr lang="en-US" sz="2000" b="1" dirty="0">
              <a:solidFill>
                <a:schemeClr val="tx1"/>
              </a:solidFill>
            </a:endParaRPr>
          </a:p>
          <a:p>
            <a:pPr lvl="0">
              <a:lnSpc>
                <a:spcPct val="150000"/>
              </a:lnSpc>
            </a:pPr>
            <a:r>
              <a:rPr lang="en-US" sz="2000" b="1" dirty="0">
                <a:solidFill>
                  <a:schemeClr val="tx1"/>
                </a:solidFill>
              </a:rPr>
              <a:t> in  the Volta and  Easten Region of Ghana</a:t>
            </a:r>
            <a:endParaRPr lang="en-US" sz="2000" b="1" dirty="0">
              <a:solidFill>
                <a:schemeClr val="tx1"/>
              </a:solidFill>
            </a:endParaRPr>
          </a:p>
        </p:txBody>
      </p:sp>
      <p:pic>
        <p:nvPicPr>
          <p:cNvPr id="5" name="Content Placeholder 4"/>
          <p:cNvPicPr>
            <a:picLocks noChangeAspect="1"/>
          </p:cNvPicPr>
          <p:nvPr>
            <p:ph idx="1"/>
          </p:nvPr>
        </p:nvPicPr>
        <p:blipFill>
          <a:blip r:embed="rId1"/>
          <a:stretch>
            <a:fillRect/>
          </a:stretch>
        </p:blipFill>
        <p:spPr>
          <a:xfrm>
            <a:off x="985520" y="1189355"/>
            <a:ext cx="10066020" cy="4565015"/>
          </a:xfrm>
          <a:prstGeom prst="rect">
            <a:avLst/>
          </a:prstGeom>
        </p:spPr>
      </p:pic>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77545" y="609600"/>
            <a:ext cx="10189845" cy="747395"/>
          </a:xfrm>
        </p:spPr>
        <p:txBody>
          <a:bodyPr>
            <a:normAutofit fontScale="90000"/>
          </a:bodyPr>
          <a:p>
            <a:r>
              <a:rPr lang="en-US" dirty="0">
                <a:solidFill>
                  <a:srgbClr val="0000CC"/>
                </a:solidFill>
                <a:sym typeface="+mn-ea"/>
              </a:rPr>
              <a:t>Our Minerals  Available: ( Quarrying,Gold and Marble)</a:t>
            </a:r>
            <a:endParaRPr lang="en-US"/>
          </a:p>
        </p:txBody>
      </p:sp>
      <p:pic>
        <p:nvPicPr>
          <p:cNvPr id="6" name="Content Placeholder 5"/>
          <p:cNvPicPr>
            <a:picLocks noChangeAspect="1"/>
          </p:cNvPicPr>
          <p:nvPr>
            <p:ph idx="1"/>
          </p:nvPr>
        </p:nvPicPr>
        <p:blipFill>
          <a:blip r:embed="rId1"/>
          <a:stretch>
            <a:fillRect/>
          </a:stretch>
        </p:blipFill>
        <p:spPr>
          <a:xfrm>
            <a:off x="1184910" y="1541145"/>
            <a:ext cx="9780270" cy="3685540"/>
          </a:xfrm>
          <a:prstGeom prst="rect">
            <a:avLst/>
          </a:prstGeom>
        </p:spPr>
      </p:pic>
      <p:sp>
        <p:nvSpPr>
          <p:cNvPr id="4" name="Date Placeholder 3"/>
          <p:cNvSpPr>
            <a:spLocks noGrp="1"/>
          </p:cNvSpPr>
          <p:nvPr>
            <p:ph type="dt" sz="half" idx="10"/>
          </p:nvPr>
        </p:nvSpPr>
        <p:spPr/>
        <p:txBody>
          <a:bodyPr/>
          <a:p>
            <a:fld id="{AD8F5EEE-9461-47B0-961F-4105506F89A0}" type="datetime5">
              <a:rPr lang="en-US" smtClean="0"/>
            </a:fld>
            <a:endParaRPr lang="en-US" dirty="0"/>
          </a:p>
        </p:txBody>
      </p:sp>
      <p:sp>
        <p:nvSpPr>
          <p:cNvPr id="5" name="Slide Number Placeholder 4"/>
          <p:cNvSpPr>
            <a:spLocks noGrp="1"/>
          </p:cNvSpPr>
          <p:nvPr>
            <p:ph type="sldNum" sz="quarter" idx="12"/>
          </p:nvPr>
        </p:nvSpPr>
        <p:spPr/>
        <p:txBody>
          <a:bodyPr/>
          <a:p>
            <a:fld id="{8F296140-EBA9-4742-AE52-61E923F83760}" type="slidenum">
              <a:rPr lang="en-US" smtClean="0"/>
            </a:fld>
            <a:endParaRPr lang="en-US" dirty="0"/>
          </a:p>
        </p:txBody>
      </p:sp>
      <p:sp>
        <p:nvSpPr>
          <p:cNvPr id="7" name="Text Box 6"/>
          <p:cNvSpPr txBox="1"/>
          <p:nvPr/>
        </p:nvSpPr>
        <p:spPr>
          <a:xfrm>
            <a:off x="678180" y="5580380"/>
            <a:ext cx="10189845" cy="1113790"/>
          </a:xfrm>
          <a:prstGeom prst="rect">
            <a:avLst/>
          </a:prstGeom>
          <a:noFill/>
        </p:spPr>
        <p:txBody>
          <a:bodyPr wrap="square" rtlCol="0">
            <a:noAutofit/>
          </a:bodyPr>
          <a:p>
            <a:pPr algn="l" defTabSz="457200">
              <a:lnSpc>
                <a:spcPct val="150000"/>
              </a:lnSpc>
            </a:pPr>
            <a:r>
              <a:rPr lang="en-US" sz="2000" b="1" dirty="0">
                <a:latin typeface="+mj-lt"/>
                <a:ea typeface="+mj-ea"/>
                <a:cs typeface="+mj-cs"/>
                <a:sym typeface="+mn-ea"/>
              </a:rPr>
              <a:t>Over three million metric tonnes of the above minerals are available in </a:t>
            </a:r>
            <a:endParaRPr lang="en-US" sz="2000" b="1" dirty="0">
              <a:solidFill>
                <a:schemeClr val="tx1"/>
              </a:solidFill>
            </a:endParaRPr>
          </a:p>
          <a:p>
            <a:pPr algn="l" defTabSz="457200">
              <a:lnSpc>
                <a:spcPct val="150000"/>
              </a:lnSpc>
            </a:pPr>
            <a:r>
              <a:rPr lang="en-US" sz="2000" b="1" dirty="0">
                <a:latin typeface="+mj-lt"/>
                <a:ea typeface="+mj-ea"/>
                <a:cs typeface="+mj-cs"/>
                <a:sym typeface="+mn-ea"/>
              </a:rPr>
              <a:t> the Volta and  Easten Region of Ghana</a:t>
            </a:r>
            <a:endParaRPr lang="en-US"/>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77545" y="290830"/>
            <a:ext cx="10669270" cy="1002665"/>
          </a:xfrm>
        </p:spPr>
        <p:txBody>
          <a:bodyPr>
            <a:normAutofit fontScale="90000"/>
          </a:bodyPr>
          <a:p>
            <a:r>
              <a:rPr lang="en-US" dirty="0">
                <a:solidFill>
                  <a:srgbClr val="0000CC"/>
                </a:solidFill>
                <a:sym typeface="+mn-ea"/>
              </a:rPr>
              <a:t>Our  PropertiesMinerals  Available: ( Land and Porrcelain)</a:t>
            </a:r>
            <a:endParaRPr lang="en-US"/>
          </a:p>
        </p:txBody>
      </p:sp>
      <p:pic>
        <p:nvPicPr>
          <p:cNvPr id="6" name="Content Placeholder 5"/>
          <p:cNvPicPr>
            <a:picLocks noChangeAspect="1"/>
          </p:cNvPicPr>
          <p:nvPr>
            <p:ph idx="1"/>
          </p:nvPr>
        </p:nvPicPr>
        <p:blipFill>
          <a:blip r:embed="rId1"/>
          <a:stretch>
            <a:fillRect/>
          </a:stretch>
        </p:blipFill>
        <p:spPr>
          <a:xfrm>
            <a:off x="962025" y="1294130"/>
            <a:ext cx="10528935" cy="3994150"/>
          </a:xfrm>
          <a:prstGeom prst="rect">
            <a:avLst/>
          </a:prstGeom>
        </p:spPr>
      </p:pic>
      <p:sp>
        <p:nvSpPr>
          <p:cNvPr id="4" name="Date Placeholder 3"/>
          <p:cNvSpPr>
            <a:spLocks noGrp="1"/>
          </p:cNvSpPr>
          <p:nvPr>
            <p:ph type="dt" sz="half" idx="10"/>
          </p:nvPr>
        </p:nvSpPr>
        <p:spPr/>
        <p:txBody>
          <a:bodyPr/>
          <a:p>
            <a:fld id="{AD8F5EEE-9461-47B0-961F-4105506F89A0}" type="datetime5">
              <a:rPr lang="en-US" smtClean="0"/>
            </a:fld>
            <a:endParaRPr lang="en-US" dirty="0"/>
          </a:p>
        </p:txBody>
      </p:sp>
      <p:sp>
        <p:nvSpPr>
          <p:cNvPr id="5" name="Slide Number Placeholder 4"/>
          <p:cNvSpPr>
            <a:spLocks noGrp="1"/>
          </p:cNvSpPr>
          <p:nvPr>
            <p:ph type="sldNum" sz="quarter" idx="12"/>
          </p:nvPr>
        </p:nvSpPr>
        <p:spPr/>
        <p:txBody>
          <a:bodyPr/>
          <a:p>
            <a:fld id="{8F296140-EBA9-4742-AE52-61E923F83760}" type="slidenum">
              <a:rPr lang="en-US" smtClean="0"/>
            </a:fld>
            <a:endParaRPr lang="en-US" dirty="0"/>
          </a:p>
        </p:txBody>
      </p:sp>
      <p:sp>
        <p:nvSpPr>
          <p:cNvPr id="7" name="Text Box 6"/>
          <p:cNvSpPr txBox="1"/>
          <p:nvPr/>
        </p:nvSpPr>
        <p:spPr>
          <a:xfrm>
            <a:off x="1417955" y="5563870"/>
            <a:ext cx="9512935" cy="1021715"/>
          </a:xfrm>
          <a:prstGeom prst="rect">
            <a:avLst/>
          </a:prstGeom>
          <a:noFill/>
        </p:spPr>
        <p:txBody>
          <a:bodyPr wrap="square" rtlCol="0">
            <a:noAutofit/>
          </a:bodyPr>
          <a:p>
            <a:pPr algn="l" defTabSz="457200">
              <a:lnSpc>
                <a:spcPct val="150000"/>
              </a:lnSpc>
            </a:pPr>
            <a:r>
              <a:rPr lang="en-US" sz="2000" b="1" dirty="0">
                <a:latin typeface="+mj-lt"/>
                <a:ea typeface="+mj-ea"/>
                <a:cs typeface="+mj-cs"/>
                <a:sym typeface="+mn-ea"/>
              </a:rPr>
              <a:t>Over one million metric tonnes porcelain and 200,000 acres of land are available in  the  Greater Accra ,Volta and  Easten Region of Ghana</a:t>
            </a:r>
            <a:endParaRPr lang="en-US"/>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6690"/>
            <a:ext cx="11187006" cy="1047750"/>
          </a:xfrm>
        </p:spPr>
        <p:txBody>
          <a:bodyPr>
            <a:noAutofit/>
          </a:bodyPr>
          <a:lstStyle/>
          <a:p>
            <a:r>
              <a:rPr lang="en-US" sz="2800" dirty="0">
                <a:solidFill>
                  <a:srgbClr val="0000CC"/>
                </a:solidFill>
              </a:rPr>
              <a:t>MESTI Sustainability Drivers: Social, environmental, job creation (specialist/general) as aligned with SDGs</a:t>
            </a:r>
            <a:endParaRPr lang="en-US" sz="2800" dirty="0">
              <a:solidFill>
                <a:srgbClr val="0000CC"/>
              </a:solidFill>
            </a:endParaRPr>
          </a:p>
        </p:txBody>
      </p:sp>
      <p:sp>
        <p:nvSpPr>
          <p:cNvPr id="6" name="Slide Number Placeholder 5"/>
          <p:cNvSpPr>
            <a:spLocks noGrp="1"/>
          </p:cNvSpPr>
          <p:nvPr>
            <p:ph type="sldNum" sz="quarter" idx="12"/>
          </p:nvPr>
        </p:nvSpPr>
        <p:spPr>
          <a:xfrm>
            <a:off x="10975296" y="6178074"/>
            <a:ext cx="683339" cy="365125"/>
          </a:xfrm>
          <a:solidFill>
            <a:schemeClr val="tx1"/>
          </a:solidFill>
        </p:spPr>
        <p:txBody>
          <a:bodyPr/>
          <a:lstStyle/>
          <a:p>
            <a:pPr algn="ctr"/>
            <a:fld id="{8F296140-EBA9-4742-AE52-61E923F83760}" type="slidenum">
              <a:rPr lang="en-US" sz="3200" smtClean="0">
                <a:solidFill>
                  <a:schemeClr val="bg1"/>
                </a:solidFill>
              </a:rPr>
            </a:fld>
            <a:endParaRPr lang="en-US" sz="3200" dirty="0">
              <a:solidFill>
                <a:schemeClr val="bg1"/>
              </a:solidFill>
            </a:endParaRPr>
          </a:p>
        </p:txBody>
      </p:sp>
      <p:sp>
        <p:nvSpPr>
          <p:cNvPr id="5" name="TextBox 4"/>
          <p:cNvSpPr txBox="1"/>
          <p:nvPr/>
        </p:nvSpPr>
        <p:spPr>
          <a:xfrm>
            <a:off x="167173" y="1089660"/>
            <a:ext cx="12008273" cy="5990590"/>
          </a:xfrm>
          <a:prstGeom prst="rect">
            <a:avLst/>
          </a:prstGeom>
          <a:noFill/>
        </p:spPr>
        <p:txBody>
          <a:bodyPr wrap="square">
            <a:spAutoFit/>
          </a:bodyPr>
          <a:lstStyle/>
          <a:p>
            <a:pPr>
              <a:spcAft>
                <a:spcPts val="800"/>
              </a:spcAft>
            </a:pPr>
            <a:r>
              <a:rPr lang="en-US" sz="2200" b="1" dirty="0">
                <a:latin typeface="+mj-lt"/>
                <a:ea typeface="+mj-ea"/>
                <a:cs typeface="+mj-cs"/>
              </a:rPr>
              <a:t>Environmental</a:t>
            </a:r>
            <a:endParaRPr lang="en-US" sz="2200" b="1" dirty="0">
              <a:latin typeface="+mj-lt"/>
              <a:ea typeface="+mj-ea"/>
              <a:cs typeface="+mj-cs"/>
            </a:endParaRPr>
          </a:p>
          <a:p>
            <a:pPr marL="457200" indent="-457200">
              <a:spcAft>
                <a:spcPts val="800"/>
              </a:spcAft>
              <a:buFont typeface="Arial" panose="020B0604020202020204" pitchFamily="34" charset="0"/>
              <a:buChar char="•"/>
            </a:pPr>
            <a:r>
              <a:rPr lang="en-US" sz="2200" dirty="0">
                <a:latin typeface="+mj-lt"/>
                <a:ea typeface="+mj-ea"/>
                <a:cs typeface="+mj-cs"/>
              </a:rPr>
              <a:t>Transitioning from linear to circular economy by conversion through creating smaller circular steps closer to higher resource recovery rate (10% to 80% recovery) i.e.. non fossil fuel feedstock as resource encourages creation of jobs</a:t>
            </a:r>
            <a:endParaRPr lang="en-US" sz="2200" dirty="0">
              <a:latin typeface="+mj-lt"/>
              <a:ea typeface="+mj-ea"/>
              <a:cs typeface="+mj-cs"/>
            </a:endParaRPr>
          </a:p>
          <a:p>
            <a:pPr marL="457200" indent="-457200">
              <a:spcAft>
                <a:spcPts val="800"/>
              </a:spcAft>
              <a:buFont typeface="Arial" panose="020B0604020202020204" pitchFamily="34" charset="0"/>
              <a:buChar char="•"/>
            </a:pPr>
            <a:r>
              <a:rPr lang="en-US" sz="2200" dirty="0">
                <a:latin typeface="+mj-lt"/>
                <a:ea typeface="+mj-ea"/>
                <a:cs typeface="+mj-cs"/>
              </a:rPr>
              <a:t>CE leads to redesigning of resource, manufacturing processes that enhance products longevity, reusability and waste prevention thereby contributing to massive job creation</a:t>
            </a:r>
            <a:endParaRPr lang="en-US" sz="2200" dirty="0">
              <a:latin typeface="+mj-lt"/>
              <a:ea typeface="+mj-ea"/>
              <a:cs typeface="+mj-cs"/>
            </a:endParaRPr>
          </a:p>
          <a:p>
            <a:pPr marL="457200" indent="-457200">
              <a:spcAft>
                <a:spcPts val="800"/>
              </a:spcAft>
              <a:buFont typeface="Arial" panose="020B0604020202020204" pitchFamily="34" charset="0"/>
              <a:buChar char="•"/>
            </a:pPr>
            <a:r>
              <a:rPr lang="en-US" sz="2200" dirty="0">
                <a:latin typeface="+mj-lt"/>
                <a:ea typeface="+mj-ea"/>
                <a:cs typeface="+mj-cs"/>
              </a:rPr>
              <a:t>Adopting physical and regulatory measures to support CE business technologies deployed.</a:t>
            </a:r>
            <a:endParaRPr lang="en-US" sz="2200" dirty="0">
              <a:latin typeface="+mj-lt"/>
              <a:ea typeface="+mj-ea"/>
              <a:cs typeface="+mj-cs"/>
            </a:endParaRPr>
          </a:p>
          <a:p>
            <a:pPr>
              <a:spcAft>
                <a:spcPts val="800"/>
              </a:spcAft>
            </a:pPr>
            <a:r>
              <a:rPr lang="en-US" sz="2200" dirty="0">
                <a:latin typeface="+mj-lt"/>
                <a:ea typeface="+mj-ea"/>
                <a:cs typeface="+mj-cs"/>
              </a:rPr>
              <a:t> </a:t>
            </a:r>
            <a:r>
              <a:rPr lang="en-US" sz="2200" b="1" dirty="0">
                <a:latin typeface="+mj-lt"/>
                <a:ea typeface="+mj-ea"/>
                <a:cs typeface="+mj-cs"/>
              </a:rPr>
              <a:t>Social</a:t>
            </a:r>
            <a:endParaRPr lang="en-US" sz="2200" b="1" dirty="0">
              <a:latin typeface="+mj-lt"/>
              <a:ea typeface="+mj-ea"/>
              <a:cs typeface="+mj-cs"/>
            </a:endParaRPr>
          </a:p>
          <a:p>
            <a:pPr marL="457200" indent="-457200">
              <a:spcAft>
                <a:spcPts val="800"/>
              </a:spcAft>
              <a:buFont typeface="Arial" panose="020B0604020202020204" pitchFamily="34" charset="0"/>
              <a:buChar char="•"/>
            </a:pPr>
            <a:r>
              <a:rPr lang="en-US" sz="2200" dirty="0">
                <a:latin typeface="+mj-lt"/>
                <a:ea typeface="+mj-ea"/>
                <a:cs typeface="+mj-cs"/>
              </a:rPr>
              <a:t>Avoidance of environmental pollution, conservation and efficiency initiates leading to reduce energy consumption creates jobs additional incomes for poverty reduction</a:t>
            </a:r>
            <a:endParaRPr lang="en-US" sz="2200" dirty="0">
              <a:latin typeface="+mj-lt"/>
              <a:ea typeface="+mj-ea"/>
              <a:cs typeface="+mj-cs"/>
            </a:endParaRPr>
          </a:p>
          <a:p>
            <a:pPr marL="457200" indent="-457200">
              <a:spcAft>
                <a:spcPts val="800"/>
              </a:spcAft>
              <a:buFont typeface="Arial" panose="020B0604020202020204" pitchFamily="34" charset="0"/>
              <a:buChar char="•"/>
            </a:pPr>
            <a:r>
              <a:rPr lang="en-US" sz="2200" dirty="0">
                <a:latin typeface="+mj-lt"/>
                <a:ea typeface="+mj-ea"/>
                <a:cs typeface="+mj-cs"/>
              </a:rPr>
              <a:t>Production of hazardous wastes should be regulated to create clean environment</a:t>
            </a:r>
            <a:endParaRPr lang="en-US" sz="2200" dirty="0">
              <a:latin typeface="+mj-lt"/>
              <a:ea typeface="+mj-ea"/>
              <a:cs typeface="+mj-cs"/>
            </a:endParaRPr>
          </a:p>
          <a:p>
            <a:pPr marL="342900" indent="-342900">
              <a:spcAft>
                <a:spcPts val="800"/>
              </a:spcAft>
              <a:buFont typeface="Arial" panose="020B0604020202020204" pitchFamily="34" charset="0"/>
              <a:buChar char="•"/>
            </a:pPr>
            <a:r>
              <a:rPr lang="en-US" sz="2200" dirty="0">
                <a:latin typeface="+mj-lt"/>
                <a:ea typeface="+mj-ea"/>
                <a:cs typeface="+mj-cs"/>
              </a:rPr>
              <a:t> Attaining of </a:t>
            </a:r>
            <a:r>
              <a:rPr lang="en-US" sz="2200" b="1" dirty="0">
                <a:latin typeface="+mj-lt"/>
                <a:ea typeface="+mj-ea"/>
                <a:cs typeface="+mj-cs"/>
              </a:rPr>
              <a:t>SDGs</a:t>
            </a:r>
            <a:r>
              <a:rPr lang="en-US" sz="2200" dirty="0">
                <a:latin typeface="+mj-lt"/>
                <a:ea typeface="+mj-ea"/>
                <a:cs typeface="+mj-cs"/>
              </a:rPr>
              <a:t> :Goal 1 ( Poverty reduction), 2( Ending of hunger) 3 ( Ensure healthy lives) 6 ( Water and Sanitation), 7 ( Modern energy), 8 ( Productive employment), 9 ( Resilient Infrastructure) and 13 ( Combatting of climate change).</a:t>
            </a:r>
            <a:endParaRPr lang="en-US" sz="2200" dirty="0">
              <a:latin typeface="+mj-lt"/>
              <a:ea typeface="+mj-ea"/>
              <a:cs typeface="+mj-cs"/>
            </a:endParaRPr>
          </a:p>
          <a:p>
            <a:pPr>
              <a:spcAft>
                <a:spcPts val="800"/>
              </a:spcAft>
            </a:pPr>
            <a:endParaRPr lang="en-US" sz="2200" dirty="0">
              <a:latin typeface="+mj-lt"/>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885" y="536575"/>
            <a:ext cx="11313160" cy="5883275"/>
          </a:xfrm>
        </p:spPr>
        <p:txBody>
          <a:bodyPr>
            <a:normAutofit/>
          </a:bodyPr>
          <a:lstStyle/>
          <a:p>
            <a:r>
              <a:rPr lang="en-US" sz="3200" b="1" kern="0" dirty="0">
                <a:solidFill>
                  <a:srgbClr val="0000CC"/>
                </a:solidFill>
                <a:effectLst/>
                <a:latin typeface="Arial Black" panose="020B0A04020102020204" charset="0"/>
                <a:ea typeface="Calibri" panose="020F0502020204030204" pitchFamily="34" charset="0"/>
                <a:cs typeface="Arial Black" panose="020B0A04020102020204" charset="0"/>
              </a:rPr>
              <a:t>Ownership, shareholding,Directorship,  &amp; Contribution</a:t>
            </a:r>
            <a:endParaRPr lang="en-US" sz="3200" b="1" kern="0" dirty="0">
              <a:solidFill>
                <a:srgbClr val="0000CC"/>
              </a:solidFill>
              <a:effectLst/>
              <a:latin typeface="Arial Black" panose="020B0A04020102020204" charset="0"/>
              <a:ea typeface="Calibri" panose="020F0502020204030204" pitchFamily="34" charset="0"/>
              <a:cs typeface="Arial Black" panose="020B0A04020102020204" charset="0"/>
            </a:endParaRPr>
          </a:p>
          <a:p>
            <a:pPr marL="457200" lvl="1" indent="0">
              <a:buFont typeface="+mj-lt"/>
              <a:buNone/>
            </a:pPr>
            <a:endParaRPr lang="en-US" sz="3200" kern="0" dirty="0">
              <a:latin typeface="Arial Black" panose="020B0A04020102020204" charset="0"/>
              <a:ea typeface="Calibri" panose="020F0502020204030204" pitchFamily="34" charset="0"/>
              <a:cs typeface="Arial Black" panose="020B0A04020102020204" charset="0"/>
            </a:endParaRPr>
          </a:p>
          <a:p>
            <a:pPr marL="914400" lvl="1" indent="-457200">
              <a:buFont typeface="+mj-lt"/>
              <a:buAutoNum type="arabicPeriod"/>
            </a:pPr>
            <a:r>
              <a:rPr lang="en-US" sz="3200" kern="0" dirty="0">
                <a:latin typeface="Arial Black" panose="020B0A04020102020204" charset="0"/>
                <a:ea typeface="Calibri" panose="020F0502020204030204" pitchFamily="34" charset="0"/>
                <a:cs typeface="Arial Black" panose="020B0A04020102020204" charset="0"/>
              </a:rPr>
              <a:t>Rev. George Kwasi Agbenyegah </a:t>
            </a:r>
            <a:endParaRPr lang="en-US" sz="3200" kern="0" dirty="0">
              <a:latin typeface="Arial Black" panose="020B0A04020102020204" charset="0"/>
              <a:ea typeface="Calibri" panose="020F0502020204030204" pitchFamily="34" charset="0"/>
              <a:cs typeface="Arial Black" panose="020B0A04020102020204" charset="0"/>
            </a:endParaRPr>
          </a:p>
          <a:p>
            <a:pPr marL="914400" lvl="1" indent="-457200">
              <a:buFont typeface="+mj-lt"/>
              <a:buAutoNum type="arabicPeriod"/>
            </a:pPr>
            <a:r>
              <a:rPr lang="en-US" sz="3200" kern="0" dirty="0">
                <a:effectLst/>
                <a:latin typeface="Arial Black" panose="020B0A04020102020204" charset="0"/>
                <a:ea typeface="Calibri" panose="020F0502020204030204" pitchFamily="34" charset="0"/>
                <a:cs typeface="Arial Black" panose="020B0A04020102020204" charset="0"/>
              </a:rPr>
              <a:t>Liticia Akosua Otum</a:t>
            </a:r>
            <a:endParaRPr lang="en-US" sz="3200" kern="0" dirty="0">
              <a:effectLst/>
              <a:latin typeface="Arial Black" panose="020B0A04020102020204" charset="0"/>
              <a:ea typeface="Calibri" panose="020F0502020204030204" pitchFamily="34" charset="0"/>
              <a:cs typeface="Arial Black" panose="020B0A04020102020204" charset="0"/>
            </a:endParaRPr>
          </a:p>
          <a:p>
            <a:pPr marL="914400" lvl="1" indent="-457200">
              <a:buFont typeface="+mj-lt"/>
              <a:buAutoNum type="arabicPeriod"/>
            </a:pPr>
            <a:r>
              <a:rPr lang="en-US" sz="3200" kern="0" dirty="0">
                <a:effectLst/>
                <a:latin typeface="Arial Black" panose="020B0A04020102020204" charset="0"/>
                <a:ea typeface="Calibri" panose="020F0502020204030204" pitchFamily="34" charset="0"/>
                <a:cs typeface="Arial Black" panose="020B0A04020102020204" charset="0"/>
              </a:rPr>
              <a:t> Gifty Sedzro</a:t>
            </a:r>
            <a:endParaRPr lang="en-US" sz="3200" kern="0" dirty="0">
              <a:effectLst/>
              <a:latin typeface="Arial Black" panose="020B0A04020102020204" charset="0"/>
              <a:ea typeface="Calibri" panose="020F0502020204030204" pitchFamily="34" charset="0"/>
              <a:cs typeface="Arial Black" panose="020B0A04020102020204" charset="0"/>
            </a:endParaRPr>
          </a:p>
          <a:p>
            <a:pPr marL="457200" lvl="1" indent="0">
              <a:buFont typeface="+mj-lt"/>
              <a:buNone/>
            </a:pPr>
            <a:endParaRPr lang="en-US" sz="3200" kern="0" dirty="0">
              <a:effectLst/>
              <a:latin typeface="Arial Black" panose="020B0A04020102020204" charset="0"/>
              <a:ea typeface="Calibri" panose="020F0502020204030204" pitchFamily="34" charset="0"/>
              <a:cs typeface="Arial Black" panose="020B0A04020102020204" charset="0"/>
            </a:endParaRPr>
          </a:p>
          <a:p>
            <a:pPr marL="457200" lvl="1" indent="0">
              <a:buFont typeface="+mj-lt"/>
              <a:buNone/>
            </a:pPr>
            <a:endParaRPr lang="en-US" sz="3200" b="1" kern="0" dirty="0">
              <a:solidFill>
                <a:srgbClr val="FF0000"/>
              </a:solidFill>
              <a:effectLst/>
              <a:latin typeface="Arial Black" panose="020B0A04020102020204" charset="0"/>
              <a:ea typeface="Calibri" panose="020F0502020204030204" pitchFamily="34" charset="0"/>
              <a:cs typeface="Arial Black" panose="020B0A04020102020204" charset="0"/>
            </a:endParaRPr>
          </a:p>
        </p:txBody>
      </p:sp>
      <p:sp>
        <p:nvSpPr>
          <p:cNvPr id="5" name="Rectangle 4"/>
          <p:cNvSpPr/>
          <p:nvPr/>
        </p:nvSpPr>
        <p:spPr>
          <a:xfrm>
            <a:off x="2082111" y="6334780"/>
            <a:ext cx="7612911"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800" b="1" spc="51" dirty="0">
                <a:ln w="11430">
                  <a:solidFill>
                    <a:schemeClr val="bg2"/>
                  </a:solidFill>
                </a:ln>
                <a:solidFill>
                  <a:srgbClr val="99008C"/>
                </a:solidFill>
                <a:effectLst>
                  <a:outerShdw blurRad="76200" dist="50800" dir="5400000" algn="tl" rotWithShape="0">
                    <a:srgbClr val="000000">
                      <a:alpha val="65000"/>
                    </a:srgbClr>
                  </a:outerShdw>
                </a:effectLst>
                <a:latin typeface="Forte" panose="03060902040502070203" pitchFamily="66" charset="0"/>
                <a:cs typeface="Arial" panose="020B0604020202020204" pitchFamily="34" charset="0"/>
              </a:rPr>
              <a:t>THANK YOU FOR YOUR ATTENTION</a:t>
            </a:r>
            <a:endParaRPr lang="en-US" sz="2800" b="1" spc="51" dirty="0">
              <a:ln w="11430">
                <a:solidFill>
                  <a:schemeClr val="bg2"/>
                </a:solidFill>
              </a:ln>
              <a:solidFill>
                <a:srgbClr val="99008C"/>
              </a:solidFill>
              <a:effectLst>
                <a:outerShdw blurRad="76200" dist="50800" dir="5400000" algn="tl" rotWithShape="0">
                  <a:srgbClr val="000000">
                    <a:alpha val="65000"/>
                  </a:srgbClr>
                </a:outerShdw>
              </a:effectLst>
              <a:latin typeface="Eras Bold ITC" panose="020B0907030504020204" pitchFamily="34" charset="0"/>
              <a:cs typeface="Arial" panose="020B0604020202020204" pitchFamily="34" charset="0"/>
            </a:endParaRPr>
          </a:p>
        </p:txBody>
      </p:sp>
      <p:sp>
        <p:nvSpPr>
          <p:cNvPr id="2" name="Slide Number Placeholder 5"/>
          <p:cNvSpPr>
            <a:spLocks noGrp="1"/>
          </p:cNvSpPr>
          <p:nvPr>
            <p:ph type="sldNum" sz="quarter" idx="12"/>
          </p:nvPr>
        </p:nvSpPr>
        <p:spPr>
          <a:xfrm>
            <a:off x="11394362" y="6361155"/>
            <a:ext cx="683339" cy="365125"/>
          </a:xfrm>
          <a:solidFill>
            <a:schemeClr val="tx1"/>
          </a:solidFill>
        </p:spPr>
        <p:txBody>
          <a:bodyPr/>
          <a:lstStyle/>
          <a:p>
            <a:pPr algn="ctr"/>
            <a:fld id="{8F296140-EBA9-4742-AE52-61E923F83760}" type="slidenum">
              <a:rPr lang="en-US" sz="3200" smtClean="0">
                <a:solidFill>
                  <a:schemeClr val="bg1"/>
                </a:solidFill>
              </a:rPr>
            </a:fld>
            <a:endParaRPr 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advClick="0">
        <p14:flythrough/>
      </p:transition>
    </mc:Choice>
    <mc:Fallback>
      <p:transition advClick="0">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2996</Words>
  <Application>WPS Presentation</Application>
  <PresentationFormat>Widescreen</PresentationFormat>
  <Paragraphs>83</Paragraphs>
  <Slides>7</Slides>
  <Notes>5</Notes>
  <HiddenSlides>0</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1</vt:i4>
      </vt:variant>
      <vt:variant>
        <vt:lpstr>幻灯片标题</vt:lpstr>
      </vt:variant>
      <vt:variant>
        <vt:i4>7</vt:i4>
      </vt:variant>
    </vt:vector>
  </HeadingPairs>
  <TitlesOfParts>
    <vt:vector size="27" baseType="lpstr">
      <vt:lpstr>Arial</vt:lpstr>
      <vt:lpstr>SimSun</vt:lpstr>
      <vt:lpstr>Wingdings</vt:lpstr>
      <vt:lpstr>Wingdings 3</vt:lpstr>
      <vt:lpstr>Arial</vt:lpstr>
      <vt:lpstr>Berlin Sans FB Demi</vt:lpstr>
      <vt:lpstr>Calibri</vt:lpstr>
      <vt:lpstr>Aptos</vt:lpstr>
      <vt:lpstr>Segoe Print</vt:lpstr>
      <vt:lpstr>Wingdings</vt:lpstr>
      <vt:lpstr>Times New Roman</vt:lpstr>
      <vt:lpstr>Arial Black</vt:lpstr>
      <vt:lpstr>Forte</vt:lpstr>
      <vt:lpstr>Eras Bold ITC</vt:lpstr>
      <vt:lpstr>Trebuchet MS</vt:lpstr>
      <vt:lpstr>Microsoft YaHei</vt:lpstr>
      <vt:lpstr>Arial Unicode MS</vt:lpstr>
      <vt:lpstr>Custom Design</vt:lpstr>
      <vt:lpstr>Facet</vt:lpstr>
      <vt:lpstr>AcroExch.Document.DC</vt:lpstr>
      <vt:lpstr>PowerPoint 演示文稿</vt:lpstr>
      <vt:lpstr> Insights driving the company’s innovation, vision ,mission and values </vt:lpstr>
      <vt:lpstr>Our Minerals  Available: ( Lithium,Granite, Ceramic) </vt:lpstr>
      <vt:lpstr>Our Minerals  Available: ( Quarrying,Gold and Marble)</vt:lpstr>
      <vt:lpstr>Our  PropertiesMinerals  Available: ( Land and Porrcelain)</vt:lpstr>
      <vt:lpstr>MESTI Sustainability Drivers: Social, environmental, job creation (specialist/general) as aligned with SDGs</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KAB</dc:creator>
  <cp:lastModifiedBy>George Kwasi</cp:lastModifiedBy>
  <cp:revision>709</cp:revision>
  <cp:lastPrinted>2019-05-18T13:41:00Z</cp:lastPrinted>
  <dcterms:created xsi:type="dcterms:W3CDTF">2017-06-03T16:46:00Z</dcterms:created>
  <dcterms:modified xsi:type="dcterms:W3CDTF">2025-03-05T20:16:10Z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EEB3968383EA4765A4AE64B5172DD58F_13</vt:lpwstr>
  </property>
  <property fmtid="{D5CDD505-2E9C-101B-9397-08002B2CF9AE}" pid="3" name="KSOProductBuildVer">
    <vt:lpwstr>1033-12.2.0.19805</vt:lpwstr>
  </property>
</Properties>
</file>